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72" r:id="rId4"/>
    <p:sldId id="259" r:id="rId5"/>
    <p:sldId id="271" r:id="rId6"/>
    <p:sldId id="264" r:id="rId7"/>
    <p:sldId id="263" r:id="rId8"/>
    <p:sldId id="273" r:id="rId9"/>
    <p:sldId id="260" r:id="rId10"/>
    <p:sldId id="261" r:id="rId11"/>
    <p:sldId id="262" r:id="rId12"/>
    <p:sldId id="265" r:id="rId13"/>
    <p:sldId id="266" r:id="rId14"/>
    <p:sldId id="274"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973"/>
  </p:normalViewPr>
  <p:slideViewPr>
    <p:cSldViewPr snapToGrid="0">
      <p:cViewPr varScale="1">
        <p:scale>
          <a:sx n="90" d="100"/>
          <a:sy n="90" d="100"/>
        </p:scale>
        <p:origin x="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73D6E-585F-4F45-9ADA-B754A542C835}" type="datetimeFigureOut">
              <a:rPr lang="en-US" smtClean="0"/>
              <a:t>9/1/22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AA3C9-8716-E642-823E-821523B21A18}" type="slidenum">
              <a:rPr lang="en-US" smtClean="0"/>
              <a:t>‹#›</a:t>
            </a:fld>
            <a:endParaRPr lang="en-US"/>
          </a:p>
        </p:txBody>
      </p:sp>
    </p:spTree>
    <p:extLst>
      <p:ext uri="{BB962C8B-B14F-4D97-AF65-F5344CB8AC3E}">
        <p14:creationId xmlns:p14="http://schemas.microsoft.com/office/powerpoint/2010/main" val="400561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ubmed/26320113" TargetMode="External"/><Relationship Id="rId7" Type="http://schemas.openxmlformats.org/officeDocument/2006/relationships/hyperlink" Target="https://www.ncbi.nlm.nih.gov/pubmed/30660783"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rj.ersjournals.com/content/53/1/1801913" TargetMode="External"/><Relationship Id="rId5" Type="http://schemas.openxmlformats.org/officeDocument/2006/relationships/hyperlink" Target="https://www.ncbi.nlm.nih.gov/pubmed/30545968" TargetMode="External"/><Relationship Id="rId4" Type="http://schemas.openxmlformats.org/officeDocument/2006/relationships/hyperlink" Target="https://watermark.silverchair.com/ehv317.pdf?token=AQECAHi208BE49Ooan9kkhW_Ercy7Dm3ZL_9Cf3qfKAc485ysgAAAa8wggGrBgkqhkiG9w0BBwagggGcMIIBmAIBADCCAZEGCSqGSIb3DQEHATAeBglghkgBZQMEAS4wEQQMOz-cpQIac-EdkkQqAgEQgIIBYshn9g4pCkbdMig7-PyUFD_G0pj8yA55N_VVoGb_DXudaeXWRY-KR4nqMitvo8Sm0etIp9g33CciDP-jpMKE84AbRa7p3vQMI0Dxc4GqvOY3h-CwVIvJiDaz-I9eDXuRyimeBVFMObEealkUIt7-udbGngeljCDXGhdRJ4vLpvJz2c6hRwmiGfW3CXbOvA0yRDgbs-XClOsAmRoHUrw3F581dvAt5u2YMq9jNZ95iX8KJXSB5TWnIAd5lCoNoSMEigk-YAKGoxnVyIBkc3TQPlGq_Qg3urGs_NK1ONxuN4t_BhELgt8Aw92xZKDVWKUV6q-_dwIP1lfcKxnI_TF0Gy50u7JYKMbxc8jXG86_P0BWN7vc2uxhngn873pXZ2XwcSbbYcHT00bCZFq81fsua0_11gt-19GeeQLvjeHC-29VbvHk13rxUV1QWjPG8osBpUOdd00YhTVfvpT7CibiKa7iP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bmed.ncbi.nlm.nih.gov/3386168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pubmed/1248061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cademic.oup.com/eurheartj/advance-article/doi/10.1093/eurheartj/ehac237/6673929?searchresult=1#ehac237-s1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ademic.oup.com/eurheartj/advance-article/doi/10.1093/eurheartj/ehac237/6673929?searchresult=1#ehac237-s1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2015</a:t>
            </a:r>
          </a:p>
          <a:p>
            <a:endParaRPr lang="en-US" dirty="0"/>
          </a:p>
          <a:p>
            <a:r>
              <a:rPr lang="en-US" b="0" i="0" dirty="0" err="1">
                <a:solidFill>
                  <a:srgbClr val="666666"/>
                </a:solidFill>
                <a:effectLst/>
                <a:latin typeface="Open Sans" panose="020B0606030504020204" pitchFamily="34" charset="0"/>
              </a:rPr>
              <a:t>Galie</a:t>
            </a:r>
            <a:r>
              <a:rPr lang="en-US" b="0" i="0" dirty="0">
                <a:solidFill>
                  <a:srgbClr val="666666"/>
                </a:solidFill>
                <a:effectLst/>
                <a:latin typeface="Open Sans" panose="020B0606030504020204" pitchFamily="34" charset="0"/>
              </a:rPr>
              <a:t> N, Humbert M, </a:t>
            </a:r>
            <a:r>
              <a:rPr lang="en-US" b="0" i="0" dirty="0" err="1">
                <a:solidFill>
                  <a:srgbClr val="666666"/>
                </a:solidFill>
                <a:effectLst/>
                <a:latin typeface="Open Sans" panose="020B0606030504020204" pitchFamily="34" charset="0"/>
              </a:rPr>
              <a:t>Vachiery</a:t>
            </a:r>
            <a:r>
              <a:rPr lang="en-US" b="0" i="0" dirty="0">
                <a:solidFill>
                  <a:srgbClr val="666666"/>
                </a:solidFill>
                <a:effectLst/>
                <a:latin typeface="Open Sans" panose="020B0606030504020204" pitchFamily="34" charset="0"/>
              </a:rPr>
              <a:t> JL, et al. </a:t>
            </a:r>
            <a:r>
              <a:rPr lang="en-US" b="1" i="0" dirty="0">
                <a:solidFill>
                  <a:srgbClr val="666666"/>
                </a:solidFill>
                <a:effectLst/>
                <a:latin typeface="Open Sans" panose="020B0606030504020204" pitchFamily="34" charset="0"/>
              </a:rPr>
              <a:t>2015 ESC/ERS Guidelines for the diagnosis </a:t>
            </a:r>
            <a:r>
              <a:rPr lang="en-US" b="1" i="0" dirty="0" err="1">
                <a:solidFill>
                  <a:srgbClr val="666666"/>
                </a:solidFill>
                <a:effectLst/>
                <a:latin typeface="Open Sans" panose="020B0606030504020204" pitchFamily="34" charset="0"/>
              </a:rPr>
              <a:t>andtreatment</a:t>
            </a:r>
            <a:r>
              <a:rPr lang="en-US" b="1" i="0" dirty="0">
                <a:solidFill>
                  <a:srgbClr val="666666"/>
                </a:solidFill>
                <a:effectLst/>
                <a:latin typeface="Open Sans" panose="020B0606030504020204" pitchFamily="34" charset="0"/>
              </a:rPr>
              <a:t> of pulmonary hypertension: The Joint Task Force for the Diagnosis and Treatment of Pulmonary Hypertension of the European Society of Cardiology (ESC) and the European Respiratory Society (ERS): Endorsed by: Association for European </a:t>
            </a:r>
            <a:r>
              <a:rPr lang="en-US" b="1" i="0" dirty="0" err="1">
                <a:solidFill>
                  <a:srgbClr val="666666"/>
                </a:solidFill>
                <a:effectLst/>
                <a:latin typeface="Open Sans" panose="020B0606030504020204" pitchFamily="34" charset="0"/>
              </a:rPr>
              <a:t>Paediatric</a:t>
            </a:r>
            <a:r>
              <a:rPr lang="en-US" b="1" i="0" dirty="0">
                <a:solidFill>
                  <a:srgbClr val="666666"/>
                </a:solidFill>
                <a:effectLst/>
                <a:latin typeface="Open Sans" panose="020B0606030504020204" pitchFamily="34" charset="0"/>
              </a:rPr>
              <a:t> and Congenital Cardiology (AEPC), International Society for Heart and Lung Transplantation (ISHLT). </a:t>
            </a:r>
            <a:r>
              <a:rPr lang="en-US" b="0" i="0" dirty="0" err="1">
                <a:solidFill>
                  <a:srgbClr val="666666"/>
                </a:solidFill>
                <a:effectLst/>
                <a:latin typeface="Open Sans" panose="020B0606030504020204" pitchFamily="34" charset="0"/>
              </a:rPr>
              <a:t>Eur</a:t>
            </a:r>
            <a:r>
              <a:rPr lang="en-US" b="0" i="0" dirty="0">
                <a:solidFill>
                  <a:srgbClr val="666666"/>
                </a:solidFill>
                <a:effectLst/>
                <a:latin typeface="Open Sans" panose="020B0606030504020204" pitchFamily="34" charset="0"/>
              </a:rPr>
              <a:t> Heart J 2016;37(1):67-119. This consensus document is still included as it contains recommendations on diagnostic evaluation.</a:t>
            </a:r>
            <a:br>
              <a:rPr lang="en-US" dirty="0"/>
            </a:br>
            <a:r>
              <a:rPr lang="en-US" b="0" i="0" u="none" strike="noStrike" dirty="0">
                <a:solidFill>
                  <a:srgbClr val="007BFF"/>
                </a:solidFill>
                <a:effectLst/>
                <a:latin typeface="Open Sans" panose="020B0606030504020204" pitchFamily="34" charset="0"/>
                <a:hlinkClick r:id="rId3"/>
              </a:rPr>
              <a:t>PMID: 26320113</a:t>
            </a:r>
            <a:br>
              <a:rPr lang="en-US" dirty="0"/>
            </a:br>
            <a:r>
              <a:rPr lang="en-US" b="0" i="0" u="none" strike="noStrike" dirty="0">
                <a:solidFill>
                  <a:srgbClr val="007BFF"/>
                </a:solidFill>
                <a:effectLst/>
                <a:latin typeface="Open Sans" panose="020B0606030504020204" pitchFamily="34" charset="0"/>
                <a:hlinkClick r:id="rId4"/>
              </a:rPr>
              <a:t>Free Full Text</a:t>
            </a:r>
            <a:endParaRPr lang="en-US" dirty="0"/>
          </a:p>
          <a:p>
            <a:endParaRPr lang="en-US" dirty="0"/>
          </a:p>
          <a:p>
            <a:r>
              <a:rPr lang="en-US" dirty="0"/>
              <a:t>Update from 2019 World Lung Symposium</a:t>
            </a:r>
          </a:p>
          <a:p>
            <a:endParaRPr lang="en-US" dirty="0"/>
          </a:p>
          <a:p>
            <a:r>
              <a:rPr lang="en-US" b="0" i="0" dirty="0" err="1">
                <a:solidFill>
                  <a:srgbClr val="666666"/>
                </a:solidFill>
                <a:effectLst/>
                <a:latin typeface="Open Sans" panose="020B0606030504020204" pitchFamily="34" charset="0"/>
              </a:rPr>
              <a:t>Simonneau</a:t>
            </a:r>
            <a:r>
              <a:rPr lang="en-US" b="0" i="0" dirty="0">
                <a:solidFill>
                  <a:srgbClr val="666666"/>
                </a:solidFill>
                <a:effectLst/>
                <a:latin typeface="Open Sans" panose="020B0606030504020204" pitchFamily="34" charset="0"/>
              </a:rPr>
              <a:t> G, </a:t>
            </a:r>
            <a:r>
              <a:rPr lang="en-US" b="0" i="0" dirty="0" err="1">
                <a:solidFill>
                  <a:srgbClr val="666666"/>
                </a:solidFill>
                <a:effectLst/>
                <a:latin typeface="Open Sans" panose="020B0606030504020204" pitchFamily="34" charset="0"/>
              </a:rPr>
              <a:t>Montani</a:t>
            </a:r>
            <a:r>
              <a:rPr lang="en-US" b="0" i="0" dirty="0">
                <a:solidFill>
                  <a:srgbClr val="666666"/>
                </a:solidFill>
                <a:effectLst/>
                <a:latin typeface="Open Sans" panose="020B0606030504020204" pitchFamily="34" charset="0"/>
              </a:rPr>
              <a:t> D, </a:t>
            </a:r>
            <a:r>
              <a:rPr lang="en-US" b="0" i="0" dirty="0" err="1">
                <a:solidFill>
                  <a:srgbClr val="666666"/>
                </a:solidFill>
                <a:effectLst/>
                <a:latin typeface="Open Sans" panose="020B0606030504020204" pitchFamily="34" charset="0"/>
              </a:rPr>
              <a:t>Celermajer</a:t>
            </a:r>
            <a:r>
              <a:rPr lang="en-US" b="0" i="0" dirty="0">
                <a:solidFill>
                  <a:srgbClr val="666666"/>
                </a:solidFill>
                <a:effectLst/>
                <a:latin typeface="Open Sans" panose="020B0606030504020204" pitchFamily="34" charset="0"/>
              </a:rPr>
              <a:t> DS, et al. </a:t>
            </a:r>
            <a:r>
              <a:rPr lang="en-US" b="1" i="0" dirty="0" err="1">
                <a:solidFill>
                  <a:srgbClr val="666666"/>
                </a:solidFill>
                <a:effectLst/>
                <a:latin typeface="Open Sans" panose="020B0606030504020204" pitchFamily="34" charset="0"/>
              </a:rPr>
              <a:t>Haemodynamic</a:t>
            </a:r>
            <a:r>
              <a:rPr lang="en-US" b="1" i="0" dirty="0">
                <a:solidFill>
                  <a:srgbClr val="666666"/>
                </a:solidFill>
                <a:effectLst/>
                <a:latin typeface="Open Sans" panose="020B0606030504020204" pitchFamily="34" charset="0"/>
              </a:rPr>
              <a:t> definitions and updated clinical classification of pulmonary hypertension. </a:t>
            </a:r>
            <a:r>
              <a:rPr lang="en-US" b="0" i="0" dirty="0" err="1">
                <a:solidFill>
                  <a:srgbClr val="666666"/>
                </a:solidFill>
                <a:effectLst/>
                <a:latin typeface="Open Sans" panose="020B0606030504020204" pitchFamily="34" charset="0"/>
              </a:rPr>
              <a:t>Eur</a:t>
            </a:r>
            <a:r>
              <a:rPr lang="en-US" b="0" i="0" dirty="0">
                <a:solidFill>
                  <a:srgbClr val="666666"/>
                </a:solidFill>
                <a:effectLst/>
                <a:latin typeface="Open Sans" panose="020B0606030504020204" pitchFamily="34" charset="0"/>
              </a:rPr>
              <a:t> </a:t>
            </a:r>
            <a:r>
              <a:rPr lang="en-US" b="0" i="0" dirty="0" err="1">
                <a:solidFill>
                  <a:srgbClr val="666666"/>
                </a:solidFill>
                <a:effectLst/>
                <a:latin typeface="Open Sans" panose="020B0606030504020204" pitchFamily="34" charset="0"/>
              </a:rPr>
              <a:t>Repir</a:t>
            </a:r>
            <a:r>
              <a:rPr lang="en-US" b="0" i="0" dirty="0">
                <a:solidFill>
                  <a:srgbClr val="666666"/>
                </a:solidFill>
                <a:effectLst/>
                <a:latin typeface="Open Sans" panose="020B0606030504020204" pitchFamily="34" charset="0"/>
              </a:rPr>
              <a:t> J. 2019;53(1). The 6th World Symposium on Pulmonary Hypertension proposes a new threshold of </a:t>
            </a:r>
            <a:r>
              <a:rPr lang="en-US" b="0" i="0" dirty="0" err="1">
                <a:solidFill>
                  <a:srgbClr val="666666"/>
                </a:solidFill>
                <a:effectLst/>
                <a:latin typeface="Open Sans" panose="020B0606030504020204" pitchFamily="34" charset="0"/>
              </a:rPr>
              <a:t>mPAP</a:t>
            </a:r>
            <a:r>
              <a:rPr lang="en-US" b="0" i="0" dirty="0">
                <a:solidFill>
                  <a:srgbClr val="666666"/>
                </a:solidFill>
                <a:effectLst/>
                <a:latin typeface="Open Sans" panose="020B0606030504020204" pitchFamily="34" charset="0"/>
              </a:rPr>
              <a:t> of 20mmHg as the upper limit of normal value.</a:t>
            </a:r>
            <a:br>
              <a:rPr lang="en-US" dirty="0"/>
            </a:br>
            <a:r>
              <a:rPr lang="en-US" b="0" i="0" u="none" strike="noStrike" dirty="0">
                <a:solidFill>
                  <a:srgbClr val="007BFF"/>
                </a:solidFill>
                <a:effectLst/>
                <a:latin typeface="Open Sans" panose="020B0606030504020204" pitchFamily="34" charset="0"/>
                <a:hlinkClick r:id="rId5"/>
              </a:rPr>
              <a:t>PMID: 30545968</a:t>
            </a:r>
            <a:br>
              <a:rPr lang="en-US" dirty="0"/>
            </a:br>
            <a:r>
              <a:rPr lang="en-US" b="0" i="0" u="none" strike="noStrike" dirty="0">
                <a:solidFill>
                  <a:srgbClr val="007BFF"/>
                </a:solidFill>
                <a:effectLst/>
                <a:latin typeface="Open Sans" panose="020B0606030504020204" pitchFamily="34" charset="0"/>
                <a:hlinkClick r:id="rId6"/>
              </a:rPr>
              <a:t>Free Full Text</a:t>
            </a:r>
            <a:endParaRPr lang="en-US" dirty="0"/>
          </a:p>
          <a:p>
            <a:endParaRPr lang="en-US" dirty="0"/>
          </a:p>
          <a:p>
            <a:r>
              <a:rPr lang="en-US" dirty="0"/>
              <a:t>Comparison CHEST 2019</a:t>
            </a:r>
          </a:p>
          <a:p>
            <a:endParaRPr lang="en-US" dirty="0"/>
          </a:p>
          <a:p>
            <a:r>
              <a:rPr lang="en-US" b="0" i="0" dirty="0">
                <a:solidFill>
                  <a:srgbClr val="666666"/>
                </a:solidFill>
                <a:effectLst/>
                <a:latin typeface="Open Sans" panose="020B0606030504020204" pitchFamily="34" charset="0"/>
              </a:rPr>
              <a:t>Klinger JR, Elliott CG, Levine DJ, et al. </a:t>
            </a:r>
            <a:r>
              <a:rPr lang="en-US" b="1" i="0" dirty="0">
                <a:solidFill>
                  <a:srgbClr val="666666"/>
                </a:solidFill>
                <a:effectLst/>
                <a:latin typeface="Open Sans" panose="020B0606030504020204" pitchFamily="34" charset="0"/>
              </a:rPr>
              <a:t>Therapy for pulmonary arterial hypertension in adults: update of the CHEST guideline and expert panel report. </a:t>
            </a:r>
            <a:r>
              <a:rPr lang="en-US" b="0" i="0" dirty="0">
                <a:solidFill>
                  <a:srgbClr val="666666"/>
                </a:solidFill>
                <a:effectLst/>
                <a:latin typeface="Open Sans" panose="020B0606030504020204" pitchFamily="34" charset="0"/>
              </a:rPr>
              <a:t>Chest. 2019;155:565-586.  This is a timely update to the 2014 guideline that summarizes the indications for each of the many therapeutic classes based on severity of symptoms, vasoreactivity, and prior treatment. There is a new emphasis on earlier use of combination therapy.</a:t>
            </a:r>
            <a:br>
              <a:rPr lang="en-US" dirty="0"/>
            </a:br>
            <a:r>
              <a:rPr lang="en-US" b="0" i="0" u="none" strike="noStrike" dirty="0">
                <a:solidFill>
                  <a:srgbClr val="007BFF"/>
                </a:solidFill>
                <a:effectLst/>
                <a:latin typeface="Open Sans" panose="020B0606030504020204" pitchFamily="34" charset="0"/>
                <a:hlinkClick r:id="rId7"/>
              </a:rPr>
              <a:t>PMID: 30660783</a:t>
            </a:r>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1</a:t>
            </a:fld>
            <a:endParaRPr lang="en-US"/>
          </a:p>
        </p:txBody>
      </p:sp>
    </p:spTree>
    <p:extLst>
      <p:ext uri="{BB962C8B-B14F-4D97-AF65-F5344CB8AC3E}">
        <p14:creationId xmlns:p14="http://schemas.microsoft.com/office/powerpoint/2010/main" val="177199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recommendations for managing PH associated with left heart disease (PH-LHD) and lung disease have been updated, including a new </a:t>
            </a:r>
            <a:r>
              <a:rPr lang="en-US" sz="1200" b="0" i="0" kern="1200" dirty="0" err="1">
                <a:solidFill>
                  <a:schemeClr val="tx1"/>
                </a:solidFill>
                <a:effectLst/>
                <a:latin typeface="+mn-lt"/>
                <a:ea typeface="+mn-ea"/>
                <a:cs typeface="+mn-cs"/>
              </a:rPr>
              <a:t>haemodynamic</a:t>
            </a:r>
            <a:r>
              <a:rPr lang="en-US" sz="1200" b="0" i="0" kern="1200" dirty="0">
                <a:solidFill>
                  <a:schemeClr val="tx1"/>
                </a:solidFill>
                <a:effectLst/>
                <a:latin typeface="+mn-lt"/>
                <a:ea typeface="+mn-ea"/>
                <a:cs typeface="+mn-cs"/>
              </a:rPr>
              <a:t> definition of severe PH in patients with lung disease.</a:t>
            </a:r>
          </a:p>
          <a:p>
            <a:br>
              <a:rPr lang="en-US" dirty="0"/>
            </a:br>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10</a:t>
            </a:fld>
            <a:endParaRPr lang="en-US"/>
          </a:p>
        </p:txBody>
      </p:sp>
    </p:spTree>
    <p:extLst>
      <p:ext uri="{BB962C8B-B14F-4D97-AF65-F5344CB8AC3E}">
        <p14:creationId xmlns:p14="http://schemas.microsoft.com/office/powerpoint/2010/main" val="195273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Woods units, not diastolic pressure gradient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ULN PAWP: 12 mmHg, but threshold for CHF is 15mmHg (same as prior)</a:t>
            </a:r>
          </a:p>
          <a:p>
            <a:endParaRPr lang="en-US" dirty="0"/>
          </a:p>
          <a:p>
            <a:endParaRPr lang="en-US" dirty="0"/>
          </a:p>
          <a:p>
            <a:endParaRPr lang="en-US" dirty="0"/>
          </a:p>
          <a:p>
            <a:r>
              <a:rPr lang="en-US" dirty="0" err="1"/>
              <a:t>Cardiomems</a:t>
            </a:r>
            <a:r>
              <a:rPr lang="en-US" dirty="0"/>
              <a:t>? Discussed some here: </a:t>
            </a:r>
            <a:r>
              <a:rPr lang="en-US" b="1" i="0" dirty="0">
                <a:solidFill>
                  <a:srgbClr val="666666"/>
                </a:solidFill>
                <a:effectLst/>
                <a:latin typeface="Open Sans" panose="020B0606030504020204" pitchFamily="34" charset="0"/>
              </a:rPr>
              <a:t>  PubMed: </a:t>
            </a:r>
            <a:r>
              <a:rPr lang="en-US" b="0" i="0" dirty="0">
                <a:solidFill>
                  <a:srgbClr val="234E89"/>
                </a:solidFill>
                <a:effectLst/>
                <a:latin typeface="Open Sans" panose="020B0606030504020204" pitchFamily="34" charset="0"/>
                <a:hlinkClick r:id="rId3"/>
              </a:rPr>
              <a:t>33861689</a:t>
            </a:r>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11</a:t>
            </a:fld>
            <a:endParaRPr lang="en-US"/>
          </a:p>
        </p:txBody>
      </p:sp>
    </p:spTree>
    <p:extLst>
      <p:ext uri="{BB962C8B-B14F-4D97-AF65-F5344CB8AC3E}">
        <p14:creationId xmlns:p14="http://schemas.microsoft.com/office/powerpoint/2010/main" val="356958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Pulmonary hypertension is uncommon in obstructive sleep </a:t>
            </a:r>
            <a:r>
              <a:rPr lang="en-US" sz="1200" b="0" i="0" kern="1200" dirty="0" err="1">
                <a:solidFill>
                  <a:schemeClr val="tx1"/>
                </a:solidFill>
                <a:effectLst/>
                <a:latin typeface="+mn-lt"/>
                <a:ea typeface="+mn-ea"/>
                <a:cs typeface="+mn-cs"/>
              </a:rPr>
              <a:t>apnoea</a:t>
            </a:r>
            <a:r>
              <a:rPr lang="en-US" sz="1200" b="0" i="0" kern="1200" dirty="0">
                <a:solidFill>
                  <a:schemeClr val="tx1"/>
                </a:solidFill>
                <a:effectLst/>
                <a:latin typeface="+mn-lt"/>
                <a:ea typeface="+mn-ea"/>
                <a:cs typeface="+mn-cs"/>
              </a:rPr>
              <a:t> unless other conditions coexist, such as COPD or daytime hypoventilation.</a:t>
            </a:r>
            <a:r>
              <a:rPr lang="en-US" sz="1200" b="0" i="0" u="none" strike="noStrike" kern="1200" baseline="30000" dirty="0">
                <a:solidFill>
                  <a:schemeClr val="tx1"/>
                </a:solidFill>
                <a:effectLst/>
                <a:latin typeface="+mn-lt"/>
                <a:ea typeface="+mn-ea"/>
                <a:cs typeface="+mn-cs"/>
              </a:rPr>
              <a:t>709</a:t>
            </a:r>
            <a:r>
              <a:rPr lang="en-US" sz="1200" b="0" i="0" kern="1200" dirty="0">
                <a:solidFill>
                  <a:schemeClr val="tx1"/>
                </a:solidFill>
                <a:effectLst/>
                <a:latin typeface="+mn-lt"/>
                <a:ea typeface="+mn-ea"/>
                <a:cs typeface="+mn-cs"/>
              </a:rPr>
              <a:t> At high altitude (&gt;2500 m) hypoxia-induced PH is thought to affect &gt;5% of the population, the development of PH being related to geography and genetic factors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accuracy of echocardiography in patients with advanced respiratory diseases is low, with a TRV unmeasurable in &gt;50% of patients in some studies, and there is a tendency to overestimate PAP and misclassify patients with PH</a:t>
            </a:r>
          </a:p>
          <a:p>
            <a:endParaRPr lang="en-US" sz="1200" b="0" i="0" kern="1200" dirty="0">
              <a:solidFill>
                <a:schemeClr val="tx1"/>
              </a:solidFill>
              <a:effectLst/>
              <a:latin typeface="+mn-lt"/>
              <a:ea typeface="+mn-ea"/>
              <a:cs typeface="+mn-cs"/>
            </a:endParaRPr>
          </a:p>
          <a:p>
            <a:r>
              <a:rPr lang="en-US" dirty="0"/>
              <a:t> severe PH is largely independent of spirometry but usually accompanied by </a:t>
            </a:r>
            <a:r>
              <a:rPr lang="en-US" dirty="0" err="1"/>
              <a:t>hypoxaemia</a:t>
            </a:r>
            <a:r>
              <a:rPr lang="en-US" dirty="0"/>
              <a:t>, low PaCO</a:t>
            </a:r>
            <a:r>
              <a:rPr lang="en-US" baseline="-25000" dirty="0"/>
              <a:t>2</a:t>
            </a:r>
            <a:r>
              <a:rPr lang="en-US" dirty="0"/>
              <a:t>, and a significant reduction in DLCO</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Frequency of severe PH in OHS is not known (5WU)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the first time, there is a recommendation for PH medical therapy in group 3 PH, based on a single positive RCT in patients with ILD. – inhaled Treprostinil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“Gap: The impact of the hypobaric and hypoxic environment of the &gt;150 million people living at &gt;2500 m altitude has to be clarified, and studies need to be performed to assess potential treatment strategies for 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r>
              <a:rPr lang="en-US" b="0" i="0" dirty="0" err="1">
                <a:solidFill>
                  <a:srgbClr val="666666"/>
                </a:solidFill>
                <a:effectLst/>
                <a:latin typeface="Open Sans" panose="020F0502020204030204" pitchFamily="34" charset="0"/>
              </a:rPr>
              <a:t>Arcasoy</a:t>
            </a:r>
            <a:r>
              <a:rPr lang="en-US" b="0" i="0" dirty="0">
                <a:solidFill>
                  <a:srgbClr val="666666"/>
                </a:solidFill>
                <a:effectLst/>
                <a:latin typeface="Open Sans" panose="020F0502020204030204" pitchFamily="34" charset="0"/>
              </a:rPr>
              <a:t> SM, Christie JD, Ferrari VA, et al. </a:t>
            </a:r>
            <a:r>
              <a:rPr lang="en-US" b="1" i="0" dirty="0">
                <a:solidFill>
                  <a:srgbClr val="666666"/>
                </a:solidFill>
                <a:effectLst/>
                <a:latin typeface="Open Sans" panose="020B0606030504020204" pitchFamily="34" charset="0"/>
              </a:rPr>
              <a:t>Echocardiographic assessment of pulmonary hypertension in patients with advanced lung disease.</a:t>
            </a:r>
            <a:r>
              <a:rPr lang="en-US" b="0" i="0" dirty="0">
                <a:solidFill>
                  <a:srgbClr val="666666"/>
                </a:solidFill>
                <a:effectLst/>
                <a:latin typeface="Open Sans" panose="020B0606030504020204" pitchFamily="34" charset="0"/>
              </a:rPr>
              <a:t> Am J Respir Crit Care Med 2003; 167:735-40. The cardiology literature indicates echocardiography-derived estimates of pulmonary artery pressures are accurate. This study found 52% of echo estimates were inaccurate (off by &gt; 10 mmHg) in 166 lung transplant candidates and the difference was &gt; 20 mmHg in 28%. In patients without hypertension, echo was more likely to overestimate pressures while in patients with pulmonary hypertension; it was as likely to over as underestimate. Accuracy and ability to obtain an estimate varied with the underlying disease.</a:t>
            </a:r>
            <a:br>
              <a:rPr lang="en-US" dirty="0"/>
            </a:br>
            <a:r>
              <a:rPr lang="en-US" b="0" i="0" u="none" strike="noStrike" dirty="0">
                <a:solidFill>
                  <a:srgbClr val="007BFF"/>
                </a:solidFill>
                <a:effectLst/>
                <a:latin typeface="Open Sans" panose="020B0606030504020204" pitchFamily="34" charset="0"/>
                <a:hlinkClick r:id="rId3"/>
              </a:rPr>
              <a:t>PMID: 12480614</a:t>
            </a:r>
            <a:r>
              <a:rPr lang="en-US" sz="1200" b="0" i="0"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12</a:t>
            </a:fld>
            <a:endParaRPr lang="en-US"/>
          </a:p>
        </p:txBody>
      </p:sp>
    </p:spTree>
    <p:extLst>
      <p:ext uri="{BB962C8B-B14F-4D97-AF65-F5344CB8AC3E}">
        <p14:creationId xmlns:p14="http://schemas.microsoft.com/office/powerpoint/2010/main" val="298841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group 4 PH, the term chronic thrombo-embolic pulmonary disease (CTEPD) with or without PH has been introduced, acknowledging the presence of similar symptoms, perfusion defects, and organized fibrotic obstructions in patients with or without PH at rest. Interventional treatment by balloon pulmonary angioplasty (BPA) in combination with medical therapy has been upgraded in the therapeutic algorithm of CTEPH.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Open Sans" panose="020B0606030504020204" pitchFamily="34" charset="0"/>
              </a:rPr>
              <a:t>CTEPD describes symptomatic patients with mismatched perfusion defects on V/Q scan and with signs of chronic, organized, fibrotic clots on computed tomography pulmonary angiography or digital subtraction angiography, such as ring-like stenoses, webs/slits, and chronic total occlusions (pouch lesions or tapered lesions), after at least 3 months of therapeutic anticoagulation.</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Clinical conditions such as permanent intravascular devices (pacemaker, long-term central lines, </a:t>
            </a:r>
            <a:r>
              <a:rPr lang="en-US" sz="1200" b="0" i="0" kern="1200" dirty="0" err="1">
                <a:solidFill>
                  <a:schemeClr val="tx1"/>
                </a:solidFill>
                <a:effectLst/>
                <a:latin typeface="+mn-lt"/>
                <a:ea typeface="+mn-ea"/>
                <a:cs typeface="+mn-cs"/>
              </a:rPr>
              <a:t>ventriculoatrial</a:t>
            </a:r>
            <a:r>
              <a:rPr lang="en-US" sz="1200" b="0" i="0" kern="1200" dirty="0">
                <a:solidFill>
                  <a:schemeClr val="tx1"/>
                </a:solidFill>
                <a:effectLst/>
                <a:latin typeface="+mn-lt"/>
                <a:ea typeface="+mn-ea"/>
                <a:cs typeface="+mn-cs"/>
              </a:rPr>
              <a:t> shunts), inflammatory bowel diseases, essential </a:t>
            </a:r>
            <a:r>
              <a:rPr lang="en-US" sz="1200" b="0" i="0" kern="1200" dirty="0" err="1">
                <a:solidFill>
                  <a:schemeClr val="tx1"/>
                </a:solidFill>
                <a:effectLst/>
                <a:latin typeface="+mn-lt"/>
                <a:ea typeface="+mn-ea"/>
                <a:cs typeface="+mn-cs"/>
              </a:rPr>
              <a:t>thrombocythaemia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polycythaemia</a:t>
            </a:r>
            <a:r>
              <a:rPr lang="en-US" sz="1200" b="0" i="0" kern="1200" dirty="0">
                <a:solidFill>
                  <a:schemeClr val="tx1"/>
                </a:solidFill>
                <a:effectLst/>
                <a:latin typeface="+mn-lt"/>
                <a:ea typeface="+mn-ea"/>
                <a:cs typeface="+mn-cs"/>
              </a:rPr>
              <a:t> vera, splenectomy, antiphospholipid syndrome, high-dose thyroid hormone replacement, and malignancy are risk factors for CTEPH</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treatment algorithm for CTEPH has been modified, including multimodal therapy with surgery, PH drugs, and BPA.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Regardless of the result of PEA/BPA, patients should be regularly followed-up, including invasive assessment with RHC 3–6 months after intervention, allowing for consideration of a multimodal treatment approach.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optimize patients’ outcomes, CTEPH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should fulfil criteria for a PH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3"/>
              </a:rPr>
              <a:t>Section 12</a:t>
            </a:r>
            <a:r>
              <a:rPr lang="en-US" sz="1200" b="0" i="0" kern="1200" dirty="0">
                <a:solidFill>
                  <a:schemeClr val="tx1"/>
                </a:solidFill>
                <a:effectLst/>
                <a:latin typeface="+mn-lt"/>
                <a:ea typeface="+mn-ea"/>
                <a:cs typeface="+mn-cs"/>
              </a:rPr>
              <a:t>) and have a CTEPH multidisciplinary team consisting of a PEA surgeon, BPA interventionist, PH specialist, and thoracic radiologist, trained in high-volume PEA and/or BPA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The team should meet regularly to review new referrals and post-treatment follow-up cases. Ideally, CTEPH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should have PEA activities (&gt;50/year)</a:t>
            </a:r>
            <a:r>
              <a:rPr lang="en-US" sz="1200" b="0" i="0" u="none" strike="noStrike" kern="1200" baseline="30000" dirty="0">
                <a:solidFill>
                  <a:schemeClr val="tx1"/>
                </a:solidFill>
                <a:effectLst/>
                <a:latin typeface="+mn-lt"/>
                <a:ea typeface="+mn-ea"/>
                <a:cs typeface="+mn-cs"/>
              </a:rPr>
              <a:t>810</a:t>
            </a:r>
            <a:r>
              <a:rPr lang="en-US" sz="1200" b="0" i="0" kern="1200" dirty="0">
                <a:solidFill>
                  <a:schemeClr val="tx1"/>
                </a:solidFill>
                <a:effectLst/>
                <a:latin typeface="+mn-lt"/>
                <a:ea typeface="+mn-ea"/>
                <a:cs typeface="+mn-cs"/>
              </a:rPr>
              <a:t> and BPAs (&gt;30 patients/year or &gt;100 procedures/year),</a:t>
            </a:r>
            <a:r>
              <a:rPr lang="en-US" sz="1200" b="0" i="0" u="none" strike="noStrike" kern="1200" baseline="30000" dirty="0">
                <a:solidFill>
                  <a:schemeClr val="tx1"/>
                </a:solidFill>
                <a:effectLst/>
                <a:latin typeface="+mn-lt"/>
                <a:ea typeface="+mn-ea"/>
                <a:cs typeface="+mn-cs"/>
              </a:rPr>
              <a:t>781</a:t>
            </a:r>
            <a:r>
              <a:rPr lang="en-US" sz="1200" b="0" i="0" kern="1200" dirty="0">
                <a:solidFill>
                  <a:schemeClr val="tx1"/>
                </a:solidFill>
                <a:effectLst/>
                <a:latin typeface="+mn-lt"/>
                <a:ea typeface="+mn-ea"/>
                <a:cs typeface="+mn-cs"/>
              </a:rPr>
              <a:t> as these figures have been associated with better outcome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r>
              <a:rPr lang="en-US" b="0" i="0" dirty="0">
                <a:solidFill>
                  <a:srgbClr val="444444"/>
                </a:solidFill>
                <a:effectLst/>
                <a:latin typeface="Open Sans" panose="020B0606030504020204" pitchFamily="34" charset="0"/>
              </a:rPr>
              <a:t>An improved recognition of computed tomography (CT) and echocardiographic signs of chronic thromboembolic pulmonary hypertension (CTEPH) at the time of an acute pulmonary embolism (PE) event, together with a systematic follow-up of patients with acute PE, should help to remediate the underdiagnosis of CTEPH.</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13</a:t>
            </a:fld>
            <a:endParaRPr lang="en-US"/>
          </a:p>
        </p:txBody>
      </p:sp>
    </p:spTree>
    <p:extLst>
      <p:ext uri="{BB962C8B-B14F-4D97-AF65-F5344CB8AC3E}">
        <p14:creationId xmlns:p14="http://schemas.microsoft.com/office/powerpoint/2010/main" val="374322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group 4 PH, the term chronic thrombo-embolic pulmonary disease (CTEPD) with or without PH has been introduced, acknowledging the presence of similar symptoms, perfusion defects, and organized fibrotic obstructions in patients with or without PH at rest. Interventional treatment by balloon pulmonary angioplasty (BPA) in combination with medical therapy has been upgraded in the therapeutic algorithm of CTEPH.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Open Sans" panose="020B0606030504020204" pitchFamily="34" charset="0"/>
              </a:rPr>
              <a:t>CTEPD describes symptomatic patients with mismatched perfusion defects on V/Q scan and with signs of chronic, organized, fibrotic clots on computed tomography pulmonary angiography or digital subtraction angiography, such as ring-like stenoses, webs/slits, and chronic total occlusions (pouch lesions or tapered lesions), after at least 3 months of therapeutic anticoagulation.</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Clinical conditions such as permanent intravascular devices (pacemaker, long-term central lines, </a:t>
            </a:r>
            <a:r>
              <a:rPr lang="en-US" sz="1200" b="0" i="0" kern="1200" dirty="0" err="1">
                <a:solidFill>
                  <a:schemeClr val="tx1"/>
                </a:solidFill>
                <a:effectLst/>
                <a:latin typeface="+mn-lt"/>
                <a:ea typeface="+mn-ea"/>
                <a:cs typeface="+mn-cs"/>
              </a:rPr>
              <a:t>ventriculoatrial</a:t>
            </a:r>
            <a:r>
              <a:rPr lang="en-US" sz="1200" b="0" i="0" kern="1200" dirty="0">
                <a:solidFill>
                  <a:schemeClr val="tx1"/>
                </a:solidFill>
                <a:effectLst/>
                <a:latin typeface="+mn-lt"/>
                <a:ea typeface="+mn-ea"/>
                <a:cs typeface="+mn-cs"/>
              </a:rPr>
              <a:t> shunts), inflammatory bowel diseases, essential </a:t>
            </a:r>
            <a:r>
              <a:rPr lang="en-US" sz="1200" b="0" i="0" kern="1200" dirty="0" err="1">
                <a:solidFill>
                  <a:schemeClr val="tx1"/>
                </a:solidFill>
                <a:effectLst/>
                <a:latin typeface="+mn-lt"/>
                <a:ea typeface="+mn-ea"/>
                <a:cs typeface="+mn-cs"/>
              </a:rPr>
              <a:t>thrombocythaemia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polycythaemia</a:t>
            </a:r>
            <a:r>
              <a:rPr lang="en-US" sz="1200" b="0" i="0" kern="1200" dirty="0">
                <a:solidFill>
                  <a:schemeClr val="tx1"/>
                </a:solidFill>
                <a:effectLst/>
                <a:latin typeface="+mn-lt"/>
                <a:ea typeface="+mn-ea"/>
                <a:cs typeface="+mn-cs"/>
              </a:rPr>
              <a:t> vera, splenectomy, antiphospholipid syndrome, high-dose thyroid hormone replacement, and malignancy are risk factors for CTEPH</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treatment algorithm for CTEPH has been modified, including multimodal therapy with surgery, PH drugs, and BPA.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Regardless of the result of PEA/BPA, patients should be regularly followed-up, including invasive assessment with RHC 3–6 months after intervention, allowing for consideration of a multimodal treatment approach.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optimize patients’ outcomes, CTEPH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should fulfil criteria for a PH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3"/>
              </a:rPr>
              <a:t>Section 12</a:t>
            </a:r>
            <a:r>
              <a:rPr lang="en-US" sz="1200" b="0" i="0" kern="1200" dirty="0">
                <a:solidFill>
                  <a:schemeClr val="tx1"/>
                </a:solidFill>
                <a:effectLst/>
                <a:latin typeface="+mn-lt"/>
                <a:ea typeface="+mn-ea"/>
                <a:cs typeface="+mn-cs"/>
              </a:rPr>
              <a:t>) and have a CTEPH multidisciplinary team consisting of a PEA surgeon, BPA interventionist, PH specialist, and thoracic radiologist, trained in high-volume PEA and/or BPA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The team should meet regularly to review new referrals and post-treatment follow-up cases. Ideally, CTEPH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should have PEA activities (&gt;50/year)</a:t>
            </a:r>
            <a:r>
              <a:rPr lang="en-US" sz="1200" b="0" i="0" u="none" strike="noStrike" kern="1200" baseline="30000" dirty="0">
                <a:solidFill>
                  <a:schemeClr val="tx1"/>
                </a:solidFill>
                <a:effectLst/>
                <a:latin typeface="+mn-lt"/>
                <a:ea typeface="+mn-ea"/>
                <a:cs typeface="+mn-cs"/>
              </a:rPr>
              <a:t>810</a:t>
            </a:r>
            <a:r>
              <a:rPr lang="en-US" sz="1200" b="0" i="0" kern="1200" dirty="0">
                <a:solidFill>
                  <a:schemeClr val="tx1"/>
                </a:solidFill>
                <a:effectLst/>
                <a:latin typeface="+mn-lt"/>
                <a:ea typeface="+mn-ea"/>
                <a:cs typeface="+mn-cs"/>
              </a:rPr>
              <a:t> and BPAs (&gt;30 patients/year or &gt;100 procedures/year),</a:t>
            </a:r>
            <a:r>
              <a:rPr lang="en-US" sz="1200" b="0" i="0" u="none" strike="noStrike" kern="1200" baseline="30000" dirty="0">
                <a:solidFill>
                  <a:schemeClr val="tx1"/>
                </a:solidFill>
                <a:effectLst/>
                <a:latin typeface="+mn-lt"/>
                <a:ea typeface="+mn-ea"/>
                <a:cs typeface="+mn-cs"/>
              </a:rPr>
              <a:t>781</a:t>
            </a:r>
            <a:r>
              <a:rPr lang="en-US" sz="1200" b="0" i="0" kern="1200" dirty="0">
                <a:solidFill>
                  <a:schemeClr val="tx1"/>
                </a:solidFill>
                <a:effectLst/>
                <a:latin typeface="+mn-lt"/>
                <a:ea typeface="+mn-ea"/>
                <a:cs typeface="+mn-cs"/>
              </a:rPr>
              <a:t> as these figures have been associated with better outcome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r>
              <a:rPr lang="en-US" b="0" i="0" dirty="0">
                <a:solidFill>
                  <a:srgbClr val="444444"/>
                </a:solidFill>
                <a:effectLst/>
                <a:latin typeface="Open Sans" panose="020B0606030504020204" pitchFamily="34" charset="0"/>
              </a:rPr>
              <a:t>An improved recognition of computed tomography (CT) and echocardiographic signs of chronic thromboembolic pulmonary hypertension (CTEPH) at the time of an acute pulmonary embolism (PE) event, together with a systematic follow-up of patients with acute PE, should help to remediate the underdiagnosis of CTEPH.</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14</a:t>
            </a:fld>
            <a:endParaRPr lang="en-US"/>
          </a:p>
        </p:txBody>
      </p:sp>
    </p:spTree>
    <p:extLst>
      <p:ext uri="{BB962C8B-B14F-4D97-AF65-F5344CB8AC3E}">
        <p14:creationId xmlns:p14="http://schemas.microsoft.com/office/powerpoint/2010/main" val="389112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issues: </a:t>
            </a:r>
          </a:p>
          <a:p>
            <a:r>
              <a:rPr lang="en-US" dirty="0"/>
              <a:t>Pregnancy related</a:t>
            </a:r>
          </a:p>
          <a:p>
            <a:r>
              <a:rPr lang="en-US" dirty="0"/>
              <a:t>Designation of PAH centers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Open Sans" panose="020B0606030504020204" pitchFamily="34" charset="0"/>
              </a:rPr>
              <a:t>The recommendations for rehabilitation and exercise programs in PH have been updated following the release of additional supportive evidence. Patients with PAH should be treated with the best standard of pharmacological treatment and be in a stable clinical condition before embarking on a supervised rehabilitation program.</a:t>
            </a:r>
          </a:p>
          <a:p>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15</a:t>
            </a:fld>
            <a:endParaRPr lang="en-US"/>
          </a:p>
        </p:txBody>
      </p:sp>
    </p:spTree>
    <p:extLst>
      <p:ext uri="{BB962C8B-B14F-4D97-AF65-F5344CB8AC3E}">
        <p14:creationId xmlns:p14="http://schemas.microsoft.com/office/powerpoint/2010/main" val="268739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2</a:t>
            </a:fld>
            <a:endParaRPr lang="en-US"/>
          </a:p>
        </p:txBody>
      </p:sp>
    </p:spTree>
    <p:extLst>
      <p:ext uri="{BB962C8B-B14F-4D97-AF65-F5344CB8AC3E}">
        <p14:creationId xmlns:p14="http://schemas.microsoft.com/office/powerpoint/2010/main" val="133930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3</a:t>
            </a:fld>
            <a:endParaRPr lang="en-US"/>
          </a:p>
        </p:txBody>
      </p:sp>
    </p:spTree>
    <p:extLst>
      <p:ext uri="{BB962C8B-B14F-4D97-AF65-F5344CB8AC3E}">
        <p14:creationId xmlns:p14="http://schemas.microsoft.com/office/powerpoint/2010/main" val="4262086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Concerning the diagnosis of PH, a new algorithm has been developed aiming at earlier detection of PH in the community. In addition, expedited referral is recommended for high-risk or complex patients. Screening strategies are also proposed.</a:t>
            </a:r>
          </a:p>
          <a:p>
            <a:br>
              <a:rPr lang="en-US" dirty="0"/>
            </a:br>
            <a:r>
              <a:rPr lang="en-US" dirty="0"/>
              <a:t>Compare: CHEST has recommendation for systematic assessment but not specified. </a:t>
            </a:r>
          </a:p>
          <a:p>
            <a:endParaRPr lang="en-US" dirty="0"/>
          </a:p>
          <a:p>
            <a:r>
              <a:rPr lang="en-US" dirty="0"/>
              <a:t>RVSP: 4* 2.8^2 + </a:t>
            </a:r>
            <a:r>
              <a:rPr lang="en-US" dirty="0" err="1"/>
              <a:t>RA_p</a:t>
            </a:r>
            <a:r>
              <a:rPr lang="en-US" dirty="0"/>
              <a:t> = 31.36 + </a:t>
            </a:r>
            <a:r>
              <a:rPr lang="en-US" dirty="0" err="1"/>
              <a:t>RA_p</a:t>
            </a:r>
            <a:endParaRPr lang="en-US" dirty="0"/>
          </a:p>
          <a:p>
            <a:r>
              <a:rPr lang="en-US" dirty="0"/>
              <a:t>RVSP: 4* 3.4^2 + </a:t>
            </a:r>
            <a:r>
              <a:rPr lang="en-US" dirty="0" err="1"/>
              <a:t>RA_p</a:t>
            </a:r>
            <a:r>
              <a:rPr lang="en-US" dirty="0"/>
              <a:t> = 46.24 + RA_P</a:t>
            </a:r>
          </a:p>
          <a:p>
            <a:endParaRPr lang="en-US" dirty="0"/>
          </a:p>
          <a:p>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4</a:t>
            </a:fld>
            <a:endParaRPr lang="en-US"/>
          </a:p>
        </p:txBody>
      </p:sp>
    </p:spTree>
    <p:extLst>
      <p:ext uri="{BB962C8B-B14F-4D97-AF65-F5344CB8AC3E}">
        <p14:creationId xmlns:p14="http://schemas.microsoft.com/office/powerpoint/2010/main" val="365910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Pulmonary arterial hypertension is a well-known pulmonary vascular complication of SSc,</a:t>
            </a:r>
            <a:r>
              <a:rPr lang="en-US" sz="1200" b="0" i="0" u="none" strike="noStrike" kern="1200" baseline="30000" dirty="0">
                <a:solidFill>
                  <a:schemeClr val="tx1"/>
                </a:solidFill>
                <a:effectLst/>
                <a:latin typeface="+mn-lt"/>
                <a:ea typeface="+mn-ea"/>
                <a:cs typeface="+mn-cs"/>
              </a:rPr>
              <a:t>173</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rPr>
              <a:t>502–504</a:t>
            </a:r>
            <a:r>
              <a:rPr lang="en-US" sz="1200" b="0" i="0" kern="1200" dirty="0">
                <a:solidFill>
                  <a:schemeClr val="tx1"/>
                </a:solidFill>
                <a:effectLst/>
                <a:latin typeface="+mn-lt"/>
                <a:ea typeface="+mn-ea"/>
                <a:cs typeface="+mn-cs"/>
              </a:rPr>
              <a:t> systemic lupus erythematosus (SLE),</a:t>
            </a:r>
            <a:r>
              <a:rPr lang="en-US" sz="1200" b="0" i="0" u="none" strike="noStrike" kern="1200" baseline="30000" dirty="0">
                <a:solidFill>
                  <a:schemeClr val="tx1"/>
                </a:solidFill>
                <a:effectLst/>
                <a:latin typeface="+mn-lt"/>
                <a:ea typeface="+mn-ea"/>
                <a:cs typeface="+mn-cs"/>
              </a:rPr>
              <a:t>505–507</a:t>
            </a:r>
            <a:r>
              <a:rPr lang="en-US" sz="1200" b="0" i="0" kern="1200" dirty="0">
                <a:solidFill>
                  <a:schemeClr val="tx1"/>
                </a:solidFill>
                <a:effectLst/>
                <a:latin typeface="+mn-lt"/>
                <a:ea typeface="+mn-ea"/>
                <a:cs typeface="+mn-cs"/>
              </a:rPr>
              <a:t> mixed CTD,</a:t>
            </a:r>
            <a:r>
              <a:rPr lang="en-US" sz="1200" b="0" i="0" u="none" strike="noStrike" kern="1200" baseline="30000" dirty="0">
                <a:solidFill>
                  <a:schemeClr val="tx1"/>
                </a:solidFill>
                <a:effectLst/>
                <a:latin typeface="+mn-lt"/>
                <a:ea typeface="+mn-ea"/>
                <a:cs typeface="+mn-cs"/>
              </a:rPr>
              <a:t>506</a:t>
            </a:r>
            <a:r>
              <a:rPr lang="en-US" sz="1200" b="0" i="0" kern="1200" dirty="0">
                <a:solidFill>
                  <a:schemeClr val="tx1"/>
                </a:solidFill>
                <a:effectLst/>
                <a:latin typeface="+mn-lt"/>
                <a:ea typeface="+mn-ea"/>
                <a:cs typeface="+mn-cs"/>
              </a:rPr>
              <a:t> and, rarely, dermatomyositis</a:t>
            </a:r>
            <a:r>
              <a:rPr lang="en-US" sz="1200" b="0" i="0" u="none" strike="noStrike" kern="1200" baseline="30000" dirty="0">
                <a:solidFill>
                  <a:schemeClr val="tx1"/>
                </a:solidFill>
                <a:effectLst/>
                <a:latin typeface="+mn-lt"/>
                <a:ea typeface="+mn-ea"/>
                <a:cs typeface="+mn-cs"/>
              </a:rPr>
              <a:t>508</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Sjögren’s</a:t>
            </a:r>
            <a:r>
              <a:rPr lang="en-US" sz="1200" b="0" i="0" kern="1200" dirty="0">
                <a:solidFill>
                  <a:schemeClr val="tx1"/>
                </a:solidFill>
                <a:effectLst/>
                <a:latin typeface="+mn-lt"/>
                <a:ea typeface="+mn-ea"/>
                <a:cs typeface="+mn-cs"/>
              </a:rPr>
              <a:t> syndrome.</a:t>
            </a:r>
            <a:r>
              <a:rPr lang="en-US" sz="1200" b="0" i="0" u="none" strike="noStrike" kern="1200" baseline="30000" dirty="0">
                <a:solidFill>
                  <a:schemeClr val="tx1"/>
                </a:solidFill>
                <a:effectLst/>
                <a:latin typeface="+mn-lt"/>
                <a:ea typeface="+mn-ea"/>
                <a:cs typeface="+mn-cs"/>
              </a:rPr>
              <a:t>509</a:t>
            </a:r>
            <a:r>
              <a:rPr lang="en-US" sz="1200" b="0" i="0" kern="1200" dirty="0">
                <a:solidFill>
                  <a:schemeClr val="tx1"/>
                </a:solidFill>
                <a:effectLst/>
                <a:latin typeface="+mn-lt"/>
                <a:ea typeface="+mn-ea"/>
                <a:cs typeface="+mn-cs"/>
              </a:rPr>
              <a:t> Conversely, the relationship between rheumatoid arthritis and PAH is not established.</a:t>
            </a:r>
            <a:r>
              <a:rPr lang="en-US" sz="1200" b="0" i="0" u="none" strike="noStrike" kern="1200" baseline="30000" dirty="0">
                <a:solidFill>
                  <a:schemeClr val="tx1"/>
                </a:solidFill>
                <a:effectLst/>
                <a:latin typeface="+mn-lt"/>
                <a:ea typeface="+mn-ea"/>
                <a:cs typeface="+mn-cs"/>
              </a:rPr>
              <a:t>510</a:t>
            </a:r>
          </a:p>
          <a:p>
            <a:endParaRPr lang="en-US" sz="1200" b="0" i="0" u="none" strike="noStrike" kern="1200" baseline="30000" dirty="0">
              <a:solidFill>
                <a:schemeClr val="tx1"/>
              </a:solidFill>
              <a:effectLst/>
              <a:latin typeface="+mn-lt"/>
              <a:ea typeface="+mn-ea"/>
              <a:cs typeface="+mn-cs"/>
            </a:endParaRPr>
          </a:p>
          <a:p>
            <a:r>
              <a:rPr lang="en-US" dirty="0"/>
              <a:t>PAH – CTD follows IPAH algorithm</a:t>
            </a:r>
          </a:p>
          <a:p>
            <a:r>
              <a:rPr lang="en-US" dirty="0"/>
              <a:t>HIV – start with monotherapy</a:t>
            </a:r>
          </a:p>
          <a:p>
            <a:endParaRPr lang="en-US" dirty="0"/>
          </a:p>
          <a:p>
            <a:r>
              <a:rPr lang="en-US" dirty="0" err="1"/>
              <a:t>PoPH</a:t>
            </a:r>
            <a:r>
              <a:rPr lang="en-US" dirty="0"/>
              <a:t> – if unclassified (&gt;20 </a:t>
            </a:r>
            <a:r>
              <a:rPr lang="en-US" dirty="0" err="1"/>
              <a:t>mpap</a:t>
            </a:r>
            <a:r>
              <a:rPr lang="en-US" dirty="0"/>
              <a:t>, elevated CO, PVR&lt;2) no treatment; high mortality of </a:t>
            </a:r>
            <a:r>
              <a:rPr lang="en-US" dirty="0" err="1"/>
              <a:t>mPAP</a:t>
            </a:r>
            <a:r>
              <a:rPr lang="en-US" dirty="0"/>
              <a:t> over 35 (50+%)</a:t>
            </a:r>
          </a:p>
          <a:p>
            <a:endParaRPr lang="en-US" dirty="0"/>
          </a:p>
          <a:p>
            <a:r>
              <a:rPr lang="en-US" dirty="0"/>
              <a:t>Annual screening</a:t>
            </a:r>
          </a:p>
          <a:p>
            <a:endParaRPr lang="en-US" dirty="0"/>
          </a:p>
          <a:p>
            <a:endParaRPr lang="en-US" dirty="0"/>
          </a:p>
          <a:p>
            <a:endParaRPr lang="en-US" dirty="0"/>
          </a:p>
          <a:p>
            <a:r>
              <a:rPr lang="en-US" b="0" i="0" dirty="0">
                <a:solidFill>
                  <a:srgbClr val="666666"/>
                </a:solidFill>
                <a:effectLst/>
                <a:latin typeface="Open Sans" panose="020B0606030504020204" pitchFamily="34" charset="0"/>
              </a:rPr>
              <a:t>In the case of patients with </a:t>
            </a:r>
            <a:r>
              <a:rPr lang="en-US" b="0" i="0" dirty="0" err="1">
                <a:solidFill>
                  <a:srgbClr val="666666"/>
                </a:solidFill>
                <a:effectLst/>
                <a:latin typeface="Open Sans" panose="020B0606030504020204" pitchFamily="34" charset="0"/>
              </a:rPr>
              <a:t>SSc</a:t>
            </a:r>
            <a:r>
              <a:rPr lang="en-US" b="0" i="0" dirty="0">
                <a:solidFill>
                  <a:srgbClr val="666666"/>
                </a:solidFill>
                <a:effectLst/>
                <a:latin typeface="Open Sans" panose="020B0606030504020204" pitchFamily="34" charset="0"/>
              </a:rPr>
              <a:t>, the progression from “borderline” to “classic” PH has been reported in approximately 40% of patients with </a:t>
            </a:r>
            <a:r>
              <a:rPr lang="en-US" b="0" i="0" dirty="0" err="1">
                <a:solidFill>
                  <a:srgbClr val="666666"/>
                </a:solidFill>
                <a:effectLst/>
                <a:latin typeface="Open Sans" panose="020B0606030504020204" pitchFamily="34" charset="0"/>
              </a:rPr>
              <a:t>SSc</a:t>
            </a:r>
            <a:r>
              <a:rPr lang="en-US" b="0" i="0" dirty="0">
                <a:solidFill>
                  <a:srgbClr val="666666"/>
                </a:solidFill>
                <a:effectLst/>
                <a:latin typeface="Open Sans" panose="020B0606030504020204" pitchFamily="34" charset="0"/>
              </a:rPr>
              <a:t> within 4 years </a:t>
            </a:r>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5</a:t>
            </a:fld>
            <a:endParaRPr lang="en-US"/>
          </a:p>
        </p:txBody>
      </p:sp>
    </p:spTree>
    <p:extLst>
      <p:ext uri="{BB962C8B-B14F-4D97-AF65-F5344CB8AC3E}">
        <p14:creationId xmlns:p14="http://schemas.microsoft.com/office/powerpoint/2010/main" val="402112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recommendations for initial drug therapies have been simplified, building on this revised, three-strata, multiparametric risk model to replace functional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four-strata risk stratification, dividing the large, intermediate-risk group into intermediate–low and intermediate–high risk, is proposed at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Less emphasis on symptoms and more emphasis on risk, I think, than the CHEST guideline.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6</a:t>
            </a:fld>
            <a:endParaRPr lang="en-US"/>
          </a:p>
        </p:txBody>
      </p:sp>
    </p:spTree>
    <p:extLst>
      <p:ext uri="{BB962C8B-B14F-4D97-AF65-F5344CB8AC3E}">
        <p14:creationId xmlns:p14="http://schemas.microsoft.com/office/powerpoint/2010/main" val="25479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of PAH (IPAH, HPAH, DPAH, PAH-CTD)</a:t>
            </a:r>
          </a:p>
          <a:p>
            <a:endParaRPr lang="en-US" dirty="0"/>
          </a:p>
          <a:p>
            <a:r>
              <a:rPr lang="en-US" dirty="0"/>
              <a:t>No complications:</a:t>
            </a:r>
          </a:p>
          <a:p>
            <a:r>
              <a:rPr lang="en-US" dirty="0"/>
              <a:t>ERA &amp; PDE5 </a:t>
            </a:r>
            <a:r>
              <a:rPr lang="en-US" dirty="0" err="1"/>
              <a:t>inhibs</a:t>
            </a:r>
            <a:r>
              <a:rPr lang="en-US" dirty="0"/>
              <a:t> if lower risk; consider adding triple therapy IV or SC prostacyclin if high risk at initial assessment or if they are anything other than low risk at follow-up</a:t>
            </a:r>
          </a:p>
          <a:p>
            <a:endParaRPr lang="en-US" dirty="0"/>
          </a:p>
          <a:p>
            <a:r>
              <a:rPr lang="en-US" dirty="0"/>
              <a:t>Monotherapy initially if cardiopulmonary comorbidities.</a:t>
            </a:r>
          </a:p>
          <a:p>
            <a:endParaRPr lang="en-US" dirty="0"/>
          </a:p>
          <a:p>
            <a:r>
              <a:rPr lang="en-US" dirty="0"/>
              <a:t>In comparison to CHEST algorithm – I think this leads to more combination therapy and triple therapy</a:t>
            </a:r>
          </a:p>
        </p:txBody>
      </p:sp>
      <p:sp>
        <p:nvSpPr>
          <p:cNvPr id="4" name="Slide Number Placeholder 3"/>
          <p:cNvSpPr>
            <a:spLocks noGrp="1"/>
          </p:cNvSpPr>
          <p:nvPr>
            <p:ph type="sldNum" sz="quarter" idx="5"/>
          </p:nvPr>
        </p:nvSpPr>
        <p:spPr/>
        <p:txBody>
          <a:bodyPr/>
          <a:lstStyle/>
          <a:p>
            <a:fld id="{E46AA3C9-8716-E642-823E-821523B21A18}" type="slidenum">
              <a:rPr lang="en-US" smtClean="0"/>
              <a:t>7</a:t>
            </a:fld>
            <a:endParaRPr lang="en-US"/>
          </a:p>
        </p:txBody>
      </p:sp>
    </p:spTree>
    <p:extLst>
      <p:ext uri="{BB962C8B-B14F-4D97-AF65-F5344CB8AC3E}">
        <p14:creationId xmlns:p14="http://schemas.microsoft.com/office/powerpoint/2010/main" val="410006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www.atsjournals.org</a:t>
            </a:r>
            <a:r>
              <a:rPr lang="en-US" dirty="0"/>
              <a:t>/</a:t>
            </a:r>
            <a:r>
              <a:rPr lang="en-US" dirty="0" err="1"/>
              <a:t>doi</a:t>
            </a:r>
            <a:r>
              <a:rPr lang="en-US" dirty="0"/>
              <a:t>/full/10.1164/rccm.202012-4317SO</a:t>
            </a:r>
          </a:p>
        </p:txBody>
      </p:sp>
      <p:sp>
        <p:nvSpPr>
          <p:cNvPr id="4" name="Slide Number Placeholder 3"/>
          <p:cNvSpPr>
            <a:spLocks noGrp="1"/>
          </p:cNvSpPr>
          <p:nvPr>
            <p:ph type="sldNum" sz="quarter" idx="5"/>
          </p:nvPr>
        </p:nvSpPr>
        <p:spPr/>
        <p:txBody>
          <a:bodyPr/>
          <a:lstStyle/>
          <a:p>
            <a:fld id="{E46AA3C9-8716-E642-823E-821523B21A18}" type="slidenum">
              <a:rPr lang="en-US" smtClean="0"/>
              <a:t>8</a:t>
            </a:fld>
            <a:endParaRPr lang="en-US"/>
          </a:p>
        </p:txBody>
      </p:sp>
    </p:spTree>
    <p:extLst>
      <p:ext uri="{BB962C8B-B14F-4D97-AF65-F5344CB8AC3E}">
        <p14:creationId xmlns:p14="http://schemas.microsoft.com/office/powerpoint/2010/main" val="203999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AA3C9-8716-E642-823E-821523B21A18}" type="slidenum">
              <a:rPr lang="en-US" smtClean="0"/>
              <a:t>9</a:t>
            </a:fld>
            <a:endParaRPr lang="en-US"/>
          </a:p>
        </p:txBody>
      </p:sp>
    </p:spTree>
    <p:extLst>
      <p:ext uri="{BB962C8B-B14F-4D97-AF65-F5344CB8AC3E}">
        <p14:creationId xmlns:p14="http://schemas.microsoft.com/office/powerpoint/2010/main" val="366084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FD55-02FB-31B1-79DC-CFBB18C84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3C7FA0-2E5C-59D2-37E6-802057F613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77EB9C-24BE-0890-2FF6-F16F62685DED}"/>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5" name="Footer Placeholder 4">
            <a:extLst>
              <a:ext uri="{FF2B5EF4-FFF2-40B4-BE49-F238E27FC236}">
                <a16:creationId xmlns:a16="http://schemas.microsoft.com/office/drawing/2014/main" id="{CD9E0D84-38D6-5CE3-427C-30000D694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6D1F6-6E51-7E39-D2F1-C8AF433A7C5B}"/>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377303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7D7E-EC05-9646-CF65-B6CCDC00E7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05E34-AD7A-EB31-FE2B-0BAC4F094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0F161-F1D7-2DC7-B3FF-D07E5DEF1F02}"/>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5" name="Footer Placeholder 4">
            <a:extLst>
              <a:ext uri="{FF2B5EF4-FFF2-40B4-BE49-F238E27FC236}">
                <a16:creationId xmlns:a16="http://schemas.microsoft.com/office/drawing/2014/main" id="{46E62A6B-0D0F-B705-D14F-B66FA989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78182-3598-683A-E8A9-338432C5F69E}"/>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203321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B9912-C3F4-CD72-F1EF-7E2E230F5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8EB65-BEF6-20C8-D4FF-339E4B2E04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62E90-692B-1019-5FED-D09691830E6F}"/>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5" name="Footer Placeholder 4">
            <a:extLst>
              <a:ext uri="{FF2B5EF4-FFF2-40B4-BE49-F238E27FC236}">
                <a16:creationId xmlns:a16="http://schemas.microsoft.com/office/drawing/2014/main" id="{87E7C5A2-2D09-98FE-4BB6-1CDD846AE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9EDFA-0B81-F6D7-3376-9611D735FAB3}"/>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298262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FE1E-C86F-42B0-361A-A98544B57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5FB6E-4F37-22DA-176E-54D446AF3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39657-92FF-DA02-779C-351B1B1FBA91}"/>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5" name="Footer Placeholder 4">
            <a:extLst>
              <a:ext uri="{FF2B5EF4-FFF2-40B4-BE49-F238E27FC236}">
                <a16:creationId xmlns:a16="http://schemas.microsoft.com/office/drawing/2014/main" id="{E2CD66AF-EFED-2727-E556-D935BA01C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019B7-E061-D09D-3326-AF9D355F0A0F}"/>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102511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29B8-2851-89D1-E97A-0228EBE81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698157-1A2B-12F2-BCFD-5987B87DF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61E9F-3409-A738-DDB8-A2086D15460B}"/>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5" name="Footer Placeholder 4">
            <a:extLst>
              <a:ext uri="{FF2B5EF4-FFF2-40B4-BE49-F238E27FC236}">
                <a16:creationId xmlns:a16="http://schemas.microsoft.com/office/drawing/2014/main" id="{9F09BA97-D076-0EAC-1E94-C16B5051B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7FA86-AB34-907E-A2D8-132828D0E534}"/>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355142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2F6-F0CA-1B86-3EBB-C235D8B4B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74597-8B9E-A776-188A-B3B46467DC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221D1-318F-07E0-367E-7EC8940BDD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6BD37B-0C00-593E-68D8-C0670A8AF0E6}"/>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6" name="Footer Placeholder 5">
            <a:extLst>
              <a:ext uri="{FF2B5EF4-FFF2-40B4-BE49-F238E27FC236}">
                <a16:creationId xmlns:a16="http://schemas.microsoft.com/office/drawing/2014/main" id="{EB15B3CF-F2AB-325F-FD7F-7DC456557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2E1AA-FB98-CE7D-A990-FA200605D7CD}"/>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252489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8FDA-0BC5-DEB6-B2BA-06861043F0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4F8012-7244-B251-219E-E9E585BFC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F5761-1BFA-B341-E11F-71C41AE09A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FD217-9CC7-E37E-8B4E-AA77D24591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13E81-69EA-4B16-2EDF-2B487B9FDA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D8CD64-4BE7-A40D-F286-A838ADB093B9}"/>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8" name="Footer Placeholder 7">
            <a:extLst>
              <a:ext uri="{FF2B5EF4-FFF2-40B4-BE49-F238E27FC236}">
                <a16:creationId xmlns:a16="http://schemas.microsoft.com/office/drawing/2014/main" id="{B0E7A86B-07EB-990D-737A-DF1EA4C6BC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A6AAA2-A5AC-85AA-1A4F-6EAB0151A0D1}"/>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238828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793E-1B1F-C836-DF69-10137E30F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643C55-3A22-EA7A-C576-E7BDF77B9A38}"/>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4" name="Footer Placeholder 3">
            <a:extLst>
              <a:ext uri="{FF2B5EF4-FFF2-40B4-BE49-F238E27FC236}">
                <a16:creationId xmlns:a16="http://schemas.microsoft.com/office/drawing/2014/main" id="{611A369C-8F74-72AD-7A24-5AF91DC6B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437FC1-DF69-8635-13D4-BD1E35F7229E}"/>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290683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589C5-61BA-7BD4-378C-6526F74C54CA}"/>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3" name="Footer Placeholder 2">
            <a:extLst>
              <a:ext uri="{FF2B5EF4-FFF2-40B4-BE49-F238E27FC236}">
                <a16:creationId xmlns:a16="http://schemas.microsoft.com/office/drawing/2014/main" id="{13C8964B-A2E7-82A7-A6FD-CE784E8D5B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32E3E8-E36B-C5B9-7520-56EFCB2CCD31}"/>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221517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EA8E-3D11-02CC-02BB-16B894557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19820F-543C-9977-00C7-B47109ADD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A2431-67DF-6B4E-4C7D-2CFF8B1B5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443B2-D2DE-8F1D-A2EB-7A462202CBA4}"/>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6" name="Footer Placeholder 5">
            <a:extLst>
              <a:ext uri="{FF2B5EF4-FFF2-40B4-BE49-F238E27FC236}">
                <a16:creationId xmlns:a16="http://schemas.microsoft.com/office/drawing/2014/main" id="{2C703058-E29F-59C0-C9AF-8418806BB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B30B4-75E9-3E96-2E8E-0D7DCF93735C}"/>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125612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9F38-CCFC-E562-4A60-C1948DCB7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E4895C-21FC-3269-4277-AC0045ABE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14FB8E-D285-C673-B37C-F861105C7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E7519-437D-BD69-67D9-F13B472574EF}"/>
              </a:ext>
            </a:extLst>
          </p:cNvPr>
          <p:cNvSpPr>
            <a:spLocks noGrp="1"/>
          </p:cNvSpPr>
          <p:nvPr>
            <p:ph type="dt" sz="half" idx="10"/>
          </p:nvPr>
        </p:nvSpPr>
        <p:spPr/>
        <p:txBody>
          <a:bodyPr/>
          <a:lstStyle/>
          <a:p>
            <a:fld id="{48800368-BE11-464B-A03D-A465065E7E7B}" type="datetimeFigureOut">
              <a:rPr lang="en-US" smtClean="0"/>
              <a:t>9/1/22</a:t>
            </a:fld>
            <a:endParaRPr lang="en-US"/>
          </a:p>
        </p:txBody>
      </p:sp>
      <p:sp>
        <p:nvSpPr>
          <p:cNvPr id="6" name="Footer Placeholder 5">
            <a:extLst>
              <a:ext uri="{FF2B5EF4-FFF2-40B4-BE49-F238E27FC236}">
                <a16:creationId xmlns:a16="http://schemas.microsoft.com/office/drawing/2014/main" id="{F6A2BA75-D09E-19C7-8D2B-CECA22F8F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4EF62-A678-D3F5-C851-196374336B69}"/>
              </a:ext>
            </a:extLst>
          </p:cNvPr>
          <p:cNvSpPr>
            <a:spLocks noGrp="1"/>
          </p:cNvSpPr>
          <p:nvPr>
            <p:ph type="sldNum" sz="quarter" idx="12"/>
          </p:nvPr>
        </p:nvSpPr>
        <p:spPr/>
        <p:txBody>
          <a:bodyPr/>
          <a:lstStyle/>
          <a:p>
            <a:fld id="{5FE5ECFC-D544-8F4F-9C5B-F4B64CB1E045}" type="slidenum">
              <a:rPr lang="en-US" smtClean="0"/>
              <a:t>‹#›</a:t>
            </a:fld>
            <a:endParaRPr lang="en-US"/>
          </a:p>
        </p:txBody>
      </p:sp>
    </p:spTree>
    <p:extLst>
      <p:ext uri="{BB962C8B-B14F-4D97-AF65-F5344CB8AC3E}">
        <p14:creationId xmlns:p14="http://schemas.microsoft.com/office/powerpoint/2010/main" val="426861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24092-B6EB-3C82-5D48-45F5B2569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2731F0-2778-E1AD-8FF7-7DC7DC3C2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C80-2C32-2838-7E3B-2441B8532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00368-BE11-464B-A03D-A465065E7E7B}" type="datetimeFigureOut">
              <a:rPr lang="en-US" smtClean="0"/>
              <a:t>9/1/22</a:t>
            </a:fld>
            <a:endParaRPr lang="en-US"/>
          </a:p>
        </p:txBody>
      </p:sp>
      <p:sp>
        <p:nvSpPr>
          <p:cNvPr id="5" name="Footer Placeholder 4">
            <a:extLst>
              <a:ext uri="{FF2B5EF4-FFF2-40B4-BE49-F238E27FC236}">
                <a16:creationId xmlns:a16="http://schemas.microsoft.com/office/drawing/2014/main" id="{7568C09F-5D7A-D555-68AE-7DDB577BF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1339E7-D55C-0878-8B66-7A7C9F72B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5ECFC-D544-8F4F-9C5B-F4B64CB1E045}" type="slidenum">
              <a:rPr lang="en-US" smtClean="0"/>
              <a:t>‹#›</a:t>
            </a:fld>
            <a:endParaRPr lang="en-US"/>
          </a:p>
        </p:txBody>
      </p:sp>
    </p:spTree>
    <p:extLst>
      <p:ext uri="{BB962C8B-B14F-4D97-AF65-F5344CB8AC3E}">
        <p14:creationId xmlns:p14="http://schemas.microsoft.com/office/powerpoint/2010/main" val="180630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096770-3E12-0EF9-A4BE-66D9A64C6F8C}"/>
              </a:ext>
            </a:extLst>
          </p:cNvPr>
          <p:cNvSpPr>
            <a:spLocks noGrp="1"/>
          </p:cNvSpPr>
          <p:nvPr>
            <p:ph type="subTitle" idx="1"/>
          </p:nvPr>
        </p:nvSpPr>
        <p:spPr>
          <a:xfrm>
            <a:off x="1524000" y="5202238"/>
            <a:ext cx="9144000" cy="1655762"/>
          </a:xfrm>
        </p:spPr>
        <p:txBody>
          <a:bodyPr>
            <a:normAutofit/>
          </a:bodyPr>
          <a:lstStyle/>
          <a:p>
            <a:r>
              <a:rPr lang="en-US" dirty="0"/>
              <a:t>Released Aug 26, 2022</a:t>
            </a:r>
          </a:p>
          <a:p>
            <a:endParaRPr lang="en-US" dirty="0"/>
          </a:p>
          <a:p>
            <a:r>
              <a:rPr lang="en-US" dirty="0"/>
              <a:t>Brian Locke, MD</a:t>
            </a:r>
          </a:p>
          <a:p>
            <a:endParaRPr lang="en-US" dirty="0"/>
          </a:p>
        </p:txBody>
      </p:sp>
      <p:pic>
        <p:nvPicPr>
          <p:cNvPr id="4" name="Content Placeholder 3">
            <a:extLst>
              <a:ext uri="{FF2B5EF4-FFF2-40B4-BE49-F238E27FC236}">
                <a16:creationId xmlns:a16="http://schemas.microsoft.com/office/drawing/2014/main" id="{5F00F7C1-B290-5EA5-5E38-DD621C4FA29B}"/>
              </a:ext>
            </a:extLst>
          </p:cNvPr>
          <p:cNvPicPr>
            <a:picLocks noChangeAspect="1"/>
          </p:cNvPicPr>
          <p:nvPr/>
        </p:nvPicPr>
        <p:blipFill>
          <a:blip r:embed="rId3"/>
          <a:stretch>
            <a:fillRect/>
          </a:stretch>
        </p:blipFill>
        <p:spPr>
          <a:xfrm>
            <a:off x="1374913" y="163725"/>
            <a:ext cx="9389166" cy="4781520"/>
          </a:xfrm>
          <a:prstGeom prst="rect">
            <a:avLst/>
          </a:prstGeom>
        </p:spPr>
      </p:pic>
    </p:spTree>
    <p:extLst>
      <p:ext uri="{BB962C8B-B14F-4D97-AF65-F5344CB8AC3E}">
        <p14:creationId xmlns:p14="http://schemas.microsoft.com/office/powerpoint/2010/main" val="266829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085C-108E-F2B0-693D-64A8A5B057B5}"/>
              </a:ext>
            </a:extLst>
          </p:cNvPr>
          <p:cNvSpPr>
            <a:spLocks noGrp="1"/>
          </p:cNvSpPr>
          <p:nvPr>
            <p:ph type="title"/>
          </p:nvPr>
        </p:nvSpPr>
        <p:spPr/>
        <p:txBody>
          <a:bodyPr/>
          <a:lstStyle/>
          <a:p>
            <a:r>
              <a:rPr lang="en-US" dirty="0"/>
              <a:t>Congenital Heart disease</a:t>
            </a:r>
          </a:p>
        </p:txBody>
      </p:sp>
      <p:pic>
        <p:nvPicPr>
          <p:cNvPr id="4" name="Content Placeholder 3">
            <a:extLst>
              <a:ext uri="{FF2B5EF4-FFF2-40B4-BE49-F238E27FC236}">
                <a16:creationId xmlns:a16="http://schemas.microsoft.com/office/drawing/2014/main" id="{58C3A158-E78F-7EFC-C9FD-7A76F92598B0}"/>
              </a:ext>
            </a:extLst>
          </p:cNvPr>
          <p:cNvPicPr>
            <a:picLocks noGrp="1" noChangeAspect="1"/>
          </p:cNvPicPr>
          <p:nvPr>
            <p:ph idx="1"/>
          </p:nvPr>
        </p:nvPicPr>
        <p:blipFill>
          <a:blip r:embed="rId3"/>
          <a:stretch>
            <a:fillRect/>
          </a:stretch>
        </p:blipFill>
        <p:spPr>
          <a:xfrm>
            <a:off x="359520" y="1809956"/>
            <a:ext cx="11472959" cy="4020999"/>
          </a:xfrm>
          <a:prstGeom prst="rect">
            <a:avLst/>
          </a:prstGeom>
        </p:spPr>
      </p:pic>
    </p:spTree>
    <p:extLst>
      <p:ext uri="{BB962C8B-B14F-4D97-AF65-F5344CB8AC3E}">
        <p14:creationId xmlns:p14="http://schemas.microsoft.com/office/powerpoint/2010/main" val="268508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CFA5-B145-E596-EDA9-95A0BE667CFF}"/>
              </a:ext>
            </a:extLst>
          </p:cNvPr>
          <p:cNvSpPr>
            <a:spLocks noGrp="1"/>
          </p:cNvSpPr>
          <p:nvPr>
            <p:ph type="title"/>
          </p:nvPr>
        </p:nvSpPr>
        <p:spPr/>
        <p:txBody>
          <a:bodyPr>
            <a:normAutofit fontScale="90000"/>
          </a:bodyPr>
          <a:lstStyle/>
          <a:p>
            <a:r>
              <a:rPr lang="en-US" dirty="0"/>
              <a:t>Group 2=  </a:t>
            </a:r>
            <a:r>
              <a:rPr lang="en-US" dirty="0" err="1"/>
              <a:t>IpcPH</a:t>
            </a:r>
            <a:r>
              <a:rPr lang="en-US" dirty="0"/>
              <a:t>: PVR&lt;2WU, </a:t>
            </a:r>
            <a:r>
              <a:rPr lang="en-US" dirty="0" err="1"/>
              <a:t>CpcPH</a:t>
            </a:r>
            <a:r>
              <a:rPr lang="en-US" dirty="0"/>
              <a:t>: PVR&gt;2WU </a:t>
            </a:r>
            <a:br>
              <a:rPr lang="en-US" dirty="0"/>
            </a:br>
            <a:endParaRPr lang="en-US" dirty="0"/>
          </a:p>
        </p:txBody>
      </p:sp>
      <p:pic>
        <p:nvPicPr>
          <p:cNvPr id="4" name="Content Placeholder 3">
            <a:extLst>
              <a:ext uri="{FF2B5EF4-FFF2-40B4-BE49-F238E27FC236}">
                <a16:creationId xmlns:a16="http://schemas.microsoft.com/office/drawing/2014/main" id="{D9A54AFB-1037-A7E0-0C2D-5DEA4D1E8B90}"/>
              </a:ext>
            </a:extLst>
          </p:cNvPr>
          <p:cNvPicPr>
            <a:picLocks noGrp="1" noChangeAspect="1"/>
          </p:cNvPicPr>
          <p:nvPr>
            <p:ph idx="1"/>
          </p:nvPr>
        </p:nvPicPr>
        <p:blipFill>
          <a:blip r:embed="rId3"/>
          <a:stretch>
            <a:fillRect/>
          </a:stretch>
        </p:blipFill>
        <p:spPr>
          <a:xfrm>
            <a:off x="5340350" y="1122363"/>
            <a:ext cx="6718300" cy="3797300"/>
          </a:xfrm>
          <a:prstGeom prst="rect">
            <a:avLst/>
          </a:prstGeom>
        </p:spPr>
      </p:pic>
      <p:sp>
        <p:nvSpPr>
          <p:cNvPr id="5" name="Content Placeholder 5">
            <a:extLst>
              <a:ext uri="{FF2B5EF4-FFF2-40B4-BE49-F238E27FC236}">
                <a16:creationId xmlns:a16="http://schemas.microsoft.com/office/drawing/2014/main" id="{D78FCDCC-BE84-C27E-AF9E-AC216FA5633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92F6209C-DD84-C327-3843-E809955694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95" y="1153838"/>
            <a:ext cx="5237031" cy="5464728"/>
          </a:xfrm>
          <a:prstGeom prst="rect">
            <a:avLst/>
          </a:prstGeom>
        </p:spPr>
      </p:pic>
      <p:pic>
        <p:nvPicPr>
          <p:cNvPr id="7" name="Picture 6">
            <a:extLst>
              <a:ext uri="{FF2B5EF4-FFF2-40B4-BE49-F238E27FC236}">
                <a16:creationId xmlns:a16="http://schemas.microsoft.com/office/drawing/2014/main" id="{0352FFBF-2223-8F37-CABA-C793DB6E734E}"/>
              </a:ext>
            </a:extLst>
          </p:cNvPr>
          <p:cNvPicPr>
            <a:picLocks noChangeAspect="1"/>
          </p:cNvPicPr>
          <p:nvPr/>
        </p:nvPicPr>
        <p:blipFill>
          <a:blip r:embed="rId5"/>
          <a:stretch>
            <a:fillRect/>
          </a:stretch>
        </p:blipFill>
        <p:spPr>
          <a:xfrm>
            <a:off x="5340350" y="5026646"/>
            <a:ext cx="6946900" cy="1828800"/>
          </a:xfrm>
          <a:prstGeom prst="rect">
            <a:avLst/>
          </a:prstGeom>
        </p:spPr>
      </p:pic>
      <p:sp>
        <p:nvSpPr>
          <p:cNvPr id="3" name="Rounded Rectangle 2">
            <a:extLst>
              <a:ext uri="{FF2B5EF4-FFF2-40B4-BE49-F238E27FC236}">
                <a16:creationId xmlns:a16="http://schemas.microsoft.com/office/drawing/2014/main" id="{365C9DFF-381D-9554-75CA-118F191A1D5B}"/>
              </a:ext>
            </a:extLst>
          </p:cNvPr>
          <p:cNvSpPr/>
          <p:nvPr/>
        </p:nvSpPr>
        <p:spPr>
          <a:xfrm>
            <a:off x="8825948" y="2796207"/>
            <a:ext cx="3405532" cy="212345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35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E9AA-8C48-317B-908C-63442F83FB7B}"/>
              </a:ext>
            </a:extLst>
          </p:cNvPr>
          <p:cNvSpPr>
            <a:spLocks noGrp="1"/>
          </p:cNvSpPr>
          <p:nvPr>
            <p:ph type="title"/>
          </p:nvPr>
        </p:nvSpPr>
        <p:spPr/>
        <p:txBody>
          <a:bodyPr>
            <a:normAutofit/>
          </a:bodyPr>
          <a:lstStyle/>
          <a:p>
            <a:r>
              <a:rPr lang="en-US" sz="3200" dirty="0"/>
              <a:t>Group 3: Severe (PVR &gt;5 WU), non-severe PH (PVR ≤5 WU)</a:t>
            </a:r>
          </a:p>
        </p:txBody>
      </p:sp>
      <p:sp>
        <p:nvSpPr>
          <p:cNvPr id="6" name="Content Placeholder 5">
            <a:extLst>
              <a:ext uri="{FF2B5EF4-FFF2-40B4-BE49-F238E27FC236}">
                <a16:creationId xmlns:a16="http://schemas.microsoft.com/office/drawing/2014/main" id="{95E23433-4E86-2ACD-282A-44BE1BF6BCA8}"/>
              </a:ext>
            </a:extLst>
          </p:cNvPr>
          <p:cNvSpPr>
            <a:spLocks noGrp="1"/>
          </p:cNvSpPr>
          <p:nvPr>
            <p:ph idx="1"/>
          </p:nvPr>
        </p:nvSpPr>
        <p:spPr>
          <a:xfrm>
            <a:off x="132522" y="1825625"/>
            <a:ext cx="3974481" cy="4351338"/>
          </a:xfrm>
        </p:spPr>
        <p:txBody>
          <a:bodyPr>
            <a:normAutofit/>
          </a:bodyPr>
          <a:lstStyle/>
          <a:p>
            <a:r>
              <a:rPr lang="en-US" dirty="0"/>
              <a:t>TTE less accurate </a:t>
            </a:r>
          </a:p>
          <a:p>
            <a:pPr lvl="1"/>
            <a:r>
              <a:rPr lang="en-US" dirty="0"/>
              <a:t>TRV unmeasurable &gt;50%</a:t>
            </a:r>
          </a:p>
          <a:p>
            <a:pPr lvl="1"/>
            <a:r>
              <a:rPr lang="en-US" dirty="0"/>
              <a:t>Overestimates PAP</a:t>
            </a:r>
          </a:p>
          <a:p>
            <a:r>
              <a:rPr lang="en-US" dirty="0"/>
              <a:t>Severe PH </a:t>
            </a:r>
            <a:r>
              <a:rPr lang="en-US" dirty="0" err="1"/>
              <a:t>indep</a:t>
            </a:r>
            <a:r>
              <a:rPr lang="en-US" dirty="0"/>
              <a:t> of Spiro</a:t>
            </a:r>
          </a:p>
          <a:p>
            <a:pPr lvl="1"/>
            <a:r>
              <a:rPr lang="en-US" dirty="0"/>
              <a:t>Stronger </a:t>
            </a:r>
            <a:r>
              <a:rPr lang="en-US" dirty="0" err="1"/>
              <a:t>assoc</a:t>
            </a:r>
            <a:r>
              <a:rPr lang="en-US" dirty="0"/>
              <a:t> PaO2, DLCO, low CO2</a:t>
            </a:r>
          </a:p>
          <a:p>
            <a:pPr lvl="1"/>
            <a:r>
              <a:rPr lang="en-US" dirty="0"/>
              <a:t>?OHS</a:t>
            </a:r>
          </a:p>
          <a:p>
            <a:pPr lvl="1"/>
            <a:endParaRPr lang="en-US" dirty="0"/>
          </a:p>
        </p:txBody>
      </p:sp>
      <p:pic>
        <p:nvPicPr>
          <p:cNvPr id="7" name="Content Placeholder 3">
            <a:extLst>
              <a:ext uri="{FF2B5EF4-FFF2-40B4-BE49-F238E27FC236}">
                <a16:creationId xmlns:a16="http://schemas.microsoft.com/office/drawing/2014/main" id="{1A573DF4-6F35-6EA5-FB73-58E43A5AC080}"/>
              </a:ext>
            </a:extLst>
          </p:cNvPr>
          <p:cNvPicPr>
            <a:picLocks noChangeAspect="1"/>
          </p:cNvPicPr>
          <p:nvPr/>
        </p:nvPicPr>
        <p:blipFill>
          <a:blip r:embed="rId3"/>
          <a:stretch>
            <a:fillRect/>
          </a:stretch>
        </p:blipFill>
        <p:spPr>
          <a:xfrm>
            <a:off x="4107003" y="1313951"/>
            <a:ext cx="8084997" cy="5374686"/>
          </a:xfrm>
          <a:prstGeom prst="rect">
            <a:avLst/>
          </a:prstGeom>
        </p:spPr>
      </p:pic>
      <p:sp>
        <p:nvSpPr>
          <p:cNvPr id="3" name="Rounded Rectangle 2">
            <a:extLst>
              <a:ext uri="{FF2B5EF4-FFF2-40B4-BE49-F238E27FC236}">
                <a16:creationId xmlns:a16="http://schemas.microsoft.com/office/drawing/2014/main" id="{217DAC08-85E6-4AFC-86BF-B2DA36E5E2C1}"/>
              </a:ext>
            </a:extLst>
          </p:cNvPr>
          <p:cNvSpPr/>
          <p:nvPr/>
        </p:nvSpPr>
        <p:spPr>
          <a:xfrm>
            <a:off x="8480221" y="5390133"/>
            <a:ext cx="3711779" cy="5865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94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B45C-1039-82C1-4EB5-83B8F2FC2CC5}"/>
              </a:ext>
            </a:extLst>
          </p:cNvPr>
          <p:cNvSpPr>
            <a:spLocks noGrp="1"/>
          </p:cNvSpPr>
          <p:nvPr>
            <p:ph type="title"/>
          </p:nvPr>
        </p:nvSpPr>
        <p:spPr/>
        <p:txBody>
          <a:bodyPr/>
          <a:lstStyle/>
          <a:p>
            <a:r>
              <a:rPr lang="en-US" dirty="0"/>
              <a:t>CTEP</a:t>
            </a:r>
            <a:r>
              <a:rPr lang="en-US" b="1" dirty="0"/>
              <a:t>D</a:t>
            </a:r>
            <a:r>
              <a:rPr lang="en-US" dirty="0"/>
              <a:t> (+/- PH)</a:t>
            </a:r>
          </a:p>
        </p:txBody>
      </p:sp>
      <p:pic>
        <p:nvPicPr>
          <p:cNvPr id="3074" name="Picture 2" descr="Diagnostic strategy in chronic thrombo-embolic pulmonary hypertension.">
            <a:extLst>
              <a:ext uri="{FF2B5EF4-FFF2-40B4-BE49-F238E27FC236}">
                <a16:creationId xmlns:a16="http://schemas.microsoft.com/office/drawing/2014/main" id="{2E0B4C4D-ED4B-767E-D757-4A121E59C78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2763" y="1339753"/>
            <a:ext cx="5660573" cy="5295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verlap in treatments/multimodality approaches in chronic thrombo-embolic pulmonary hypertension.">
            <a:extLst>
              <a:ext uri="{FF2B5EF4-FFF2-40B4-BE49-F238E27FC236}">
                <a16:creationId xmlns:a16="http://schemas.microsoft.com/office/drawing/2014/main" id="{FE2551A1-EF86-426B-1CE5-F78213B986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55119" y="1193079"/>
            <a:ext cx="6151351" cy="546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B45C-1039-82C1-4EB5-83B8F2FC2CC5}"/>
              </a:ext>
            </a:extLst>
          </p:cNvPr>
          <p:cNvSpPr>
            <a:spLocks noGrp="1"/>
          </p:cNvSpPr>
          <p:nvPr>
            <p:ph type="title"/>
          </p:nvPr>
        </p:nvSpPr>
        <p:spPr/>
        <p:txBody>
          <a:bodyPr/>
          <a:lstStyle/>
          <a:p>
            <a:r>
              <a:rPr lang="en-US" dirty="0"/>
              <a:t>CTEP</a:t>
            </a:r>
            <a:r>
              <a:rPr lang="en-US" b="1" dirty="0"/>
              <a:t>D</a:t>
            </a:r>
            <a:r>
              <a:rPr lang="en-US" dirty="0"/>
              <a:t> (+/- PH)</a:t>
            </a:r>
          </a:p>
        </p:txBody>
      </p:sp>
      <p:pic>
        <p:nvPicPr>
          <p:cNvPr id="3076" name="Picture 4" descr="Management strategy in chronic thrombo-embolic pulmonary hypertension.">
            <a:extLst>
              <a:ext uri="{FF2B5EF4-FFF2-40B4-BE49-F238E27FC236}">
                <a16:creationId xmlns:a16="http://schemas.microsoft.com/office/drawing/2014/main" id="{7F20BC30-41CE-F9B8-5A4B-0154476110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438897"/>
            <a:ext cx="6097607" cy="505397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54D3D165-FD60-4669-7DE9-59DD0ADE45EC}"/>
              </a:ext>
            </a:extLst>
          </p:cNvPr>
          <p:cNvPicPr>
            <a:picLocks noGrp="1" noChangeAspect="1"/>
          </p:cNvPicPr>
          <p:nvPr>
            <p:ph idx="1"/>
          </p:nvPr>
        </p:nvPicPr>
        <p:blipFill>
          <a:blip r:embed="rId4"/>
          <a:stretch>
            <a:fillRect/>
          </a:stretch>
        </p:blipFill>
        <p:spPr>
          <a:xfrm>
            <a:off x="6450341" y="228213"/>
            <a:ext cx="5500533" cy="6401574"/>
          </a:xfrm>
          <a:prstGeom prst="rect">
            <a:avLst/>
          </a:prstGeom>
        </p:spPr>
      </p:pic>
    </p:spTree>
    <p:extLst>
      <p:ext uri="{BB962C8B-B14F-4D97-AF65-F5344CB8AC3E}">
        <p14:creationId xmlns:p14="http://schemas.microsoft.com/office/powerpoint/2010/main" val="139036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6386-FE98-7E27-0B22-14C5FA364E52}"/>
              </a:ext>
            </a:extLst>
          </p:cNvPr>
          <p:cNvSpPr>
            <a:spLocks noGrp="1"/>
          </p:cNvSpPr>
          <p:nvPr>
            <p:ph type="title"/>
          </p:nvPr>
        </p:nvSpPr>
        <p:spPr/>
        <p:txBody>
          <a:bodyPr/>
          <a:lstStyle/>
          <a:p>
            <a:r>
              <a:rPr lang="en-US" dirty="0"/>
              <a:t>The End</a:t>
            </a:r>
          </a:p>
        </p:txBody>
      </p:sp>
      <p:pic>
        <p:nvPicPr>
          <p:cNvPr id="2050" name="Picture 2" descr="Image">
            <a:extLst>
              <a:ext uri="{FF2B5EF4-FFF2-40B4-BE49-F238E27FC236}">
                <a16:creationId xmlns:a16="http://schemas.microsoft.com/office/drawing/2014/main" id="{4393FD88-7595-C674-F5DA-99B197B34D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61426" y="1977659"/>
            <a:ext cx="317587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1581B4FD-9420-EF78-7EE1-E8FE0D1083C1}"/>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930655" y="1982200"/>
            <a:ext cx="325501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a:extLst>
              <a:ext uri="{FF2B5EF4-FFF2-40B4-BE49-F238E27FC236}">
                <a16:creationId xmlns:a16="http://schemas.microsoft.com/office/drawing/2014/main" id="{03965E1D-A5CB-3544-1777-2702F268BB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16444" y="1977659"/>
            <a:ext cx="39373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EC93A5-616D-E0EF-1D17-A2EB60EA6F29}"/>
              </a:ext>
            </a:extLst>
          </p:cNvPr>
          <p:cNvPicPr>
            <a:picLocks noGrp="1" noChangeAspect="1"/>
          </p:cNvPicPr>
          <p:nvPr>
            <p:ph idx="1"/>
          </p:nvPr>
        </p:nvPicPr>
        <p:blipFill>
          <a:blip r:embed="rId3"/>
          <a:stretch>
            <a:fillRect/>
          </a:stretch>
        </p:blipFill>
        <p:spPr>
          <a:xfrm>
            <a:off x="448600" y="385987"/>
            <a:ext cx="6455783" cy="6086025"/>
          </a:xfrm>
          <a:prstGeom prst="rect">
            <a:avLst/>
          </a:prstGeom>
        </p:spPr>
      </p:pic>
      <p:sp>
        <p:nvSpPr>
          <p:cNvPr id="7" name="Rounded Rectangle 6">
            <a:extLst>
              <a:ext uri="{FF2B5EF4-FFF2-40B4-BE49-F238E27FC236}">
                <a16:creationId xmlns:a16="http://schemas.microsoft.com/office/drawing/2014/main" id="{89CA9333-9BBF-C341-81A9-FC40A78577B8}"/>
              </a:ext>
            </a:extLst>
          </p:cNvPr>
          <p:cNvSpPr/>
          <p:nvPr/>
        </p:nvSpPr>
        <p:spPr>
          <a:xfrm>
            <a:off x="448600" y="5671930"/>
            <a:ext cx="6323261" cy="8000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F0CAF70-6173-54CF-C108-6A80DCCBB084}"/>
              </a:ext>
            </a:extLst>
          </p:cNvPr>
          <p:cNvSpPr txBox="1">
            <a:spLocks/>
          </p:cNvSpPr>
          <p:nvPr/>
        </p:nvSpPr>
        <p:spPr>
          <a:xfrm>
            <a:off x="7248939" y="385987"/>
            <a:ext cx="4598504" cy="6086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2019: 6th World Symposium update to </a:t>
            </a:r>
            <a:r>
              <a:rPr lang="en-US" dirty="0" err="1"/>
              <a:t>mPAP</a:t>
            </a:r>
            <a:r>
              <a:rPr lang="en-US" dirty="0"/>
              <a:t> 20mHg  </a:t>
            </a:r>
          </a:p>
          <a:p>
            <a:pPr lvl="1"/>
            <a:r>
              <a:rPr lang="en-US" dirty="0"/>
              <a:t>Treatment for </a:t>
            </a:r>
            <a:r>
              <a:rPr lang="en-US" dirty="0" err="1"/>
              <a:t>mPAP</a:t>
            </a:r>
            <a:r>
              <a:rPr lang="en-US" dirty="0"/>
              <a:t> 20-25, WU 2-3? </a:t>
            </a:r>
          </a:p>
          <a:p>
            <a:r>
              <a:rPr lang="en-US" dirty="0"/>
              <a:t>Exercise PH:</a:t>
            </a:r>
          </a:p>
          <a:p>
            <a:pPr lvl="1"/>
            <a:r>
              <a:rPr lang="en-US" dirty="0"/>
              <a:t>Normal range for </a:t>
            </a:r>
            <a:r>
              <a:rPr lang="en-US" dirty="0" err="1"/>
              <a:t>mPAP</a:t>
            </a:r>
            <a:r>
              <a:rPr lang="en-US" dirty="0"/>
              <a:t>/CO slope: 1.6 – 3.3 mmHg/L/min supine, age dependent (?60+)</a:t>
            </a:r>
          </a:p>
          <a:p>
            <a:r>
              <a:rPr lang="en-US" dirty="0"/>
              <a:t>Unclassified PH</a:t>
            </a:r>
          </a:p>
        </p:txBody>
      </p:sp>
    </p:spTree>
    <p:extLst>
      <p:ext uri="{BB962C8B-B14F-4D97-AF65-F5344CB8AC3E}">
        <p14:creationId xmlns:p14="http://schemas.microsoft.com/office/powerpoint/2010/main" val="385960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CA02-8A01-BAF7-E1F5-8D5A8D7150D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5BDB7C0-0AB2-E527-E71D-2D6723186061}"/>
              </a:ext>
            </a:extLst>
          </p:cNvPr>
          <p:cNvPicPr>
            <a:picLocks noChangeAspect="1"/>
          </p:cNvPicPr>
          <p:nvPr/>
        </p:nvPicPr>
        <p:blipFill>
          <a:blip r:embed="rId3"/>
          <a:stretch>
            <a:fillRect/>
          </a:stretch>
        </p:blipFill>
        <p:spPr>
          <a:xfrm>
            <a:off x="0" y="38792"/>
            <a:ext cx="7772400" cy="3222919"/>
          </a:xfrm>
          <a:prstGeom prst="rect">
            <a:avLst/>
          </a:prstGeom>
        </p:spPr>
      </p:pic>
      <p:pic>
        <p:nvPicPr>
          <p:cNvPr id="6" name="Picture 5">
            <a:extLst>
              <a:ext uri="{FF2B5EF4-FFF2-40B4-BE49-F238E27FC236}">
                <a16:creationId xmlns:a16="http://schemas.microsoft.com/office/drawing/2014/main" id="{A5031221-49F1-B288-76F6-540964BD39EA}"/>
              </a:ext>
            </a:extLst>
          </p:cNvPr>
          <p:cNvPicPr>
            <a:picLocks noChangeAspect="1"/>
          </p:cNvPicPr>
          <p:nvPr/>
        </p:nvPicPr>
        <p:blipFill>
          <a:blip r:embed="rId4"/>
          <a:stretch>
            <a:fillRect/>
          </a:stretch>
        </p:blipFill>
        <p:spPr>
          <a:xfrm>
            <a:off x="40530" y="3087687"/>
            <a:ext cx="5380207" cy="3658810"/>
          </a:xfrm>
          <a:prstGeom prst="rect">
            <a:avLst/>
          </a:prstGeom>
        </p:spPr>
      </p:pic>
      <p:pic>
        <p:nvPicPr>
          <p:cNvPr id="7" name="Picture 6">
            <a:extLst>
              <a:ext uri="{FF2B5EF4-FFF2-40B4-BE49-F238E27FC236}">
                <a16:creationId xmlns:a16="http://schemas.microsoft.com/office/drawing/2014/main" id="{8104DE57-873F-0853-B465-0B577BA98B08}"/>
              </a:ext>
            </a:extLst>
          </p:cNvPr>
          <p:cNvPicPr>
            <a:picLocks noChangeAspect="1"/>
          </p:cNvPicPr>
          <p:nvPr/>
        </p:nvPicPr>
        <p:blipFill>
          <a:blip r:embed="rId5"/>
          <a:stretch>
            <a:fillRect/>
          </a:stretch>
        </p:blipFill>
        <p:spPr>
          <a:xfrm>
            <a:off x="5420737" y="3154434"/>
            <a:ext cx="6570847" cy="3592063"/>
          </a:xfrm>
          <a:prstGeom prst="rect">
            <a:avLst/>
          </a:prstGeom>
        </p:spPr>
      </p:pic>
      <p:pic>
        <p:nvPicPr>
          <p:cNvPr id="5" name="Content Placeholder 4">
            <a:extLst>
              <a:ext uri="{FF2B5EF4-FFF2-40B4-BE49-F238E27FC236}">
                <a16:creationId xmlns:a16="http://schemas.microsoft.com/office/drawing/2014/main" id="{EFB2B3F0-5FC9-54C1-CB13-F6863191CDCB}"/>
              </a:ext>
            </a:extLst>
          </p:cNvPr>
          <p:cNvPicPr>
            <a:picLocks noGrp="1" noChangeAspect="1"/>
          </p:cNvPicPr>
          <p:nvPr>
            <p:ph idx="1"/>
          </p:nvPr>
        </p:nvPicPr>
        <p:blipFill>
          <a:blip r:embed="rId6"/>
          <a:stretch>
            <a:fillRect/>
          </a:stretch>
        </p:blipFill>
        <p:spPr>
          <a:xfrm>
            <a:off x="6072895" y="1690688"/>
            <a:ext cx="6096000" cy="1507995"/>
          </a:xfrm>
          <a:prstGeom prst="rect">
            <a:avLst/>
          </a:prstGeom>
        </p:spPr>
      </p:pic>
    </p:spTree>
    <p:extLst>
      <p:ext uri="{BB962C8B-B14F-4D97-AF65-F5344CB8AC3E}">
        <p14:creationId xmlns:p14="http://schemas.microsoft.com/office/powerpoint/2010/main" val="187629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28C1-9DBA-D738-5545-B38C4F9B59F0}"/>
              </a:ext>
            </a:extLst>
          </p:cNvPr>
          <p:cNvSpPr>
            <a:spLocks noGrp="1"/>
          </p:cNvSpPr>
          <p:nvPr>
            <p:ph type="title"/>
          </p:nvPr>
        </p:nvSpPr>
        <p:spPr>
          <a:xfrm>
            <a:off x="838200" y="7316"/>
            <a:ext cx="10515600" cy="1325563"/>
          </a:xfrm>
        </p:spPr>
        <p:txBody>
          <a:bodyPr/>
          <a:lstStyle/>
          <a:p>
            <a:r>
              <a:rPr lang="en-US" dirty="0"/>
              <a:t>Diagnosis</a:t>
            </a:r>
          </a:p>
        </p:txBody>
      </p:sp>
      <p:pic>
        <p:nvPicPr>
          <p:cNvPr id="1026" name="Picture 2" descr="Transthoracic echocardiographic parameters in the assessment of pulmonary hypertension.">
            <a:extLst>
              <a:ext uri="{FF2B5EF4-FFF2-40B4-BE49-F238E27FC236}">
                <a16:creationId xmlns:a16="http://schemas.microsoft.com/office/drawing/2014/main" id="{7AAD82A3-7BF6-6320-7C50-147A9D6A59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028" y="4041914"/>
            <a:ext cx="3115670" cy="2816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hocardiographic probability of pulmonary hypertension and recommendations for further assessment.">
            <a:extLst>
              <a:ext uri="{FF2B5EF4-FFF2-40B4-BE49-F238E27FC236}">
                <a16:creationId xmlns:a16="http://schemas.microsoft.com/office/drawing/2014/main" id="{9DCCDC4D-6002-B27F-70FF-1FFC73CC36C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02095" y="567736"/>
            <a:ext cx="7743733" cy="53014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5C9FEC1-B4CC-90C3-DC19-92F6B922AE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7631" y="890156"/>
            <a:ext cx="4104465" cy="3253097"/>
          </a:xfrm>
          <a:prstGeom prst="rect">
            <a:avLst/>
          </a:prstGeom>
        </p:spPr>
      </p:pic>
    </p:spTree>
    <p:extLst>
      <p:ext uri="{BB962C8B-B14F-4D97-AF65-F5344CB8AC3E}">
        <p14:creationId xmlns:p14="http://schemas.microsoft.com/office/powerpoint/2010/main" val="298230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6B8E-4E9E-118D-A015-8DAF998E281B}"/>
              </a:ext>
            </a:extLst>
          </p:cNvPr>
          <p:cNvSpPr>
            <a:spLocks noGrp="1"/>
          </p:cNvSpPr>
          <p:nvPr>
            <p:ph type="title"/>
          </p:nvPr>
        </p:nvSpPr>
        <p:spPr>
          <a:xfrm>
            <a:off x="838200" y="109719"/>
            <a:ext cx="10515600" cy="1325563"/>
          </a:xfrm>
        </p:spPr>
        <p:txBody>
          <a:bodyPr>
            <a:normAutofit/>
          </a:bodyPr>
          <a:lstStyle/>
          <a:p>
            <a:r>
              <a:rPr lang="en-US" dirty="0"/>
              <a:t>Screening: </a:t>
            </a:r>
            <a:r>
              <a:rPr lang="en-US" dirty="0" err="1"/>
              <a:t>SSc</a:t>
            </a:r>
            <a:r>
              <a:rPr lang="en-US" dirty="0"/>
              <a:t>, </a:t>
            </a:r>
            <a:r>
              <a:rPr lang="en-US" dirty="0" err="1"/>
              <a:t>PoPH</a:t>
            </a:r>
            <a:r>
              <a:rPr lang="en-US" dirty="0"/>
              <a:t> prior to transplant. </a:t>
            </a:r>
            <a:br>
              <a:rPr lang="en-US" dirty="0"/>
            </a:br>
            <a:r>
              <a:rPr lang="en-US" dirty="0"/>
              <a:t>Not in PE</a:t>
            </a:r>
          </a:p>
        </p:txBody>
      </p:sp>
      <p:pic>
        <p:nvPicPr>
          <p:cNvPr id="4" name="Picture 3">
            <a:extLst>
              <a:ext uri="{FF2B5EF4-FFF2-40B4-BE49-F238E27FC236}">
                <a16:creationId xmlns:a16="http://schemas.microsoft.com/office/drawing/2014/main" id="{E9B4B6F2-1BF7-9C9C-4A68-892C251035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68" y="1500246"/>
            <a:ext cx="3398545" cy="5018317"/>
          </a:xfrm>
          <a:prstGeom prst="rect">
            <a:avLst/>
          </a:prstGeom>
        </p:spPr>
      </p:pic>
      <p:pic>
        <p:nvPicPr>
          <p:cNvPr id="5" name="Picture 4">
            <a:extLst>
              <a:ext uri="{FF2B5EF4-FFF2-40B4-BE49-F238E27FC236}">
                <a16:creationId xmlns:a16="http://schemas.microsoft.com/office/drawing/2014/main" id="{849A1182-C42C-7EE0-A23C-F15CDE3679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24609" y="1500246"/>
            <a:ext cx="3612627" cy="5116301"/>
          </a:xfrm>
          <a:prstGeom prst="rect">
            <a:avLst/>
          </a:prstGeom>
        </p:spPr>
      </p:pic>
      <p:pic>
        <p:nvPicPr>
          <p:cNvPr id="8" name="Content Placeholder 3">
            <a:extLst>
              <a:ext uri="{FF2B5EF4-FFF2-40B4-BE49-F238E27FC236}">
                <a16:creationId xmlns:a16="http://schemas.microsoft.com/office/drawing/2014/main" id="{6848FE77-A1DD-894D-7F4E-F7F0342D04A2}"/>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9872132" y="6304236"/>
            <a:ext cx="358791" cy="377278"/>
          </a:xfrm>
          <a:prstGeom prst="rect">
            <a:avLst/>
          </a:prstGeom>
        </p:spPr>
      </p:pic>
      <p:pic>
        <p:nvPicPr>
          <p:cNvPr id="4098" name="Picture 2" descr="Evidence-based detection of pulmonary arterial hypertension in systemic  sclerosis: the DETECT study | Annals of the Rheumatic Diseases">
            <a:extLst>
              <a:ext uri="{FF2B5EF4-FFF2-40B4-BE49-F238E27FC236}">
                <a16:creationId xmlns:a16="http://schemas.microsoft.com/office/drawing/2014/main" id="{E9462CB3-B626-A13D-B2CB-AA70F293CA7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97118" y="782318"/>
            <a:ext cx="4268701" cy="596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5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4943-C3F3-3922-94B5-04BCB0B168ED}"/>
              </a:ext>
            </a:extLst>
          </p:cNvPr>
          <p:cNvSpPr>
            <a:spLocks noGrp="1"/>
          </p:cNvSpPr>
          <p:nvPr>
            <p:ph type="title"/>
          </p:nvPr>
        </p:nvSpPr>
        <p:spPr>
          <a:xfrm>
            <a:off x="7652716" y="122767"/>
            <a:ext cx="4221232" cy="1537252"/>
          </a:xfrm>
        </p:spPr>
        <p:txBody>
          <a:bodyPr/>
          <a:lstStyle/>
          <a:p>
            <a:r>
              <a:rPr lang="en-US" dirty="0"/>
              <a:t>Risk stratification and Monitoring</a:t>
            </a:r>
          </a:p>
        </p:txBody>
      </p:sp>
      <p:pic>
        <p:nvPicPr>
          <p:cNvPr id="1026" name="Picture 2" descr="Image">
            <a:extLst>
              <a:ext uri="{FF2B5EF4-FFF2-40B4-BE49-F238E27FC236}">
                <a16:creationId xmlns:a16="http://schemas.microsoft.com/office/drawing/2014/main" id="{1778D3B4-2096-DA28-8D73-80264243C7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334664" cy="57778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aphic">
            <a:extLst>
              <a:ext uri="{FF2B5EF4-FFF2-40B4-BE49-F238E27FC236}">
                <a16:creationId xmlns:a16="http://schemas.microsoft.com/office/drawing/2014/main" id="{7A8ED591-DED3-571E-1A54-E2EE705391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8000" y="4368800"/>
            <a:ext cx="66040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18690909-1B4C-173A-9A59-16757F64DD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87452" y="2471897"/>
            <a:ext cx="5104548" cy="19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1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C163-3B95-7693-612E-CAD5C7242F68}"/>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8260541-0DE2-97B2-0AD9-9567BE9682F8}"/>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99B543CA-816B-6C89-7ACD-E0BC0AF5B48F}"/>
              </a:ext>
            </a:extLst>
          </p:cNvPr>
          <p:cNvPicPr>
            <a:picLocks noChangeAspect="1"/>
          </p:cNvPicPr>
          <p:nvPr/>
        </p:nvPicPr>
        <p:blipFill>
          <a:blip r:embed="rId3"/>
          <a:stretch>
            <a:fillRect/>
          </a:stretch>
        </p:blipFill>
        <p:spPr>
          <a:xfrm>
            <a:off x="136058" y="0"/>
            <a:ext cx="6306483" cy="6858000"/>
          </a:xfrm>
          <a:prstGeom prst="rect">
            <a:avLst/>
          </a:prstGeom>
        </p:spPr>
      </p:pic>
      <p:grpSp>
        <p:nvGrpSpPr>
          <p:cNvPr id="4" name="Group 3">
            <a:extLst>
              <a:ext uri="{FF2B5EF4-FFF2-40B4-BE49-F238E27FC236}">
                <a16:creationId xmlns:a16="http://schemas.microsoft.com/office/drawing/2014/main" id="{BB807495-64FB-9670-0E79-88D80EC550A6}"/>
              </a:ext>
            </a:extLst>
          </p:cNvPr>
          <p:cNvGrpSpPr/>
          <p:nvPr/>
        </p:nvGrpSpPr>
        <p:grpSpPr>
          <a:xfrm>
            <a:off x="6283515" y="8574"/>
            <a:ext cx="5070285" cy="6866574"/>
            <a:chOff x="6554709" y="145480"/>
            <a:chExt cx="4686923" cy="6347395"/>
          </a:xfrm>
        </p:grpSpPr>
        <p:pic>
          <p:nvPicPr>
            <p:cNvPr id="10" name="Content Placeholder 3">
              <a:extLst>
                <a:ext uri="{FF2B5EF4-FFF2-40B4-BE49-F238E27FC236}">
                  <a16:creationId xmlns:a16="http://schemas.microsoft.com/office/drawing/2014/main" id="{5DB67B3A-9D52-FD55-4D7C-71076D81FC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4709" y="145480"/>
              <a:ext cx="4686923" cy="2876016"/>
            </a:xfrm>
            <a:prstGeom prst="rect">
              <a:avLst/>
            </a:prstGeom>
          </p:spPr>
        </p:pic>
        <p:pic>
          <p:nvPicPr>
            <p:cNvPr id="3" name="Content Placeholder 3">
              <a:extLst>
                <a:ext uri="{FF2B5EF4-FFF2-40B4-BE49-F238E27FC236}">
                  <a16:creationId xmlns:a16="http://schemas.microsoft.com/office/drawing/2014/main" id="{71AEA41C-AADA-BBC9-A87E-EDDA6B151B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54709" y="3013886"/>
              <a:ext cx="4686923" cy="3478989"/>
            </a:xfrm>
            <a:prstGeom prst="rect">
              <a:avLst/>
            </a:prstGeom>
          </p:spPr>
        </p:pic>
      </p:grpSp>
    </p:spTree>
    <p:extLst>
      <p:ext uri="{BB962C8B-B14F-4D97-AF65-F5344CB8AC3E}">
        <p14:creationId xmlns:p14="http://schemas.microsoft.com/office/powerpoint/2010/main" val="133341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47A-9B3B-F24C-8EB5-892AC1A9F08F}"/>
              </a:ext>
            </a:extLst>
          </p:cNvPr>
          <p:cNvSpPr>
            <a:spLocks noGrp="1"/>
          </p:cNvSpPr>
          <p:nvPr>
            <p:ph type="title"/>
          </p:nvPr>
        </p:nvSpPr>
        <p:spPr/>
        <p:txBody>
          <a:bodyPr/>
          <a:lstStyle/>
          <a:p>
            <a:r>
              <a:rPr lang="en-US" dirty="0"/>
              <a:t>PAH medications</a:t>
            </a:r>
          </a:p>
        </p:txBody>
      </p:sp>
      <p:pic>
        <p:nvPicPr>
          <p:cNvPr id="3074" name="Picture 2" descr="Figure">
            <a:extLst>
              <a:ext uri="{FF2B5EF4-FFF2-40B4-BE49-F238E27FC236}">
                <a16:creationId xmlns:a16="http://schemas.microsoft.com/office/drawing/2014/main" id="{8BDD2449-6664-AEF0-0C57-C86EDEB0B1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487" y="2358888"/>
            <a:ext cx="5773782" cy="29274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9528987-91CD-F1CF-2521-C3D959BDCE4C}"/>
              </a:ext>
            </a:extLst>
          </p:cNvPr>
          <p:cNvPicPr>
            <a:picLocks noChangeAspect="1"/>
          </p:cNvPicPr>
          <p:nvPr/>
        </p:nvPicPr>
        <p:blipFill>
          <a:blip r:embed="rId4"/>
          <a:stretch>
            <a:fillRect/>
          </a:stretch>
        </p:blipFill>
        <p:spPr>
          <a:xfrm>
            <a:off x="6096000" y="1828800"/>
            <a:ext cx="5968821" cy="4094818"/>
          </a:xfrm>
          <a:prstGeom prst="rect">
            <a:avLst/>
          </a:prstGeom>
        </p:spPr>
      </p:pic>
    </p:spTree>
    <p:extLst>
      <p:ext uri="{BB962C8B-B14F-4D97-AF65-F5344CB8AC3E}">
        <p14:creationId xmlns:p14="http://schemas.microsoft.com/office/powerpoint/2010/main" val="208048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2EF0-E958-AD26-396D-6C9F389F6FED}"/>
              </a:ext>
            </a:extLst>
          </p:cNvPr>
          <p:cNvSpPr>
            <a:spLocks noGrp="1"/>
          </p:cNvSpPr>
          <p:nvPr>
            <p:ph type="title"/>
          </p:nvPr>
        </p:nvSpPr>
        <p:spPr/>
        <p:txBody>
          <a:bodyPr/>
          <a:lstStyle/>
          <a:p>
            <a:r>
              <a:rPr lang="en-US" dirty="0"/>
              <a:t>ICU Management, </a:t>
            </a:r>
            <a:r>
              <a:rPr lang="en-US" dirty="0" err="1"/>
              <a:t>Transplan</a:t>
            </a:r>
            <a:r>
              <a:rPr lang="en-US" dirty="0"/>
              <a:t> t</a:t>
            </a:r>
          </a:p>
        </p:txBody>
      </p:sp>
      <p:pic>
        <p:nvPicPr>
          <p:cNvPr id="4" name="Content Placeholder 3">
            <a:extLst>
              <a:ext uri="{FF2B5EF4-FFF2-40B4-BE49-F238E27FC236}">
                <a16:creationId xmlns:a16="http://schemas.microsoft.com/office/drawing/2014/main" id="{CB9E9499-6CD3-4F4B-4436-10410832A1BB}"/>
              </a:ext>
            </a:extLst>
          </p:cNvPr>
          <p:cNvPicPr>
            <a:picLocks noChangeAspect="1"/>
          </p:cNvPicPr>
          <p:nvPr/>
        </p:nvPicPr>
        <p:blipFill>
          <a:blip r:embed="rId3"/>
          <a:stretch>
            <a:fillRect/>
          </a:stretch>
        </p:blipFill>
        <p:spPr>
          <a:xfrm>
            <a:off x="8690" y="1485106"/>
            <a:ext cx="6427805" cy="3576465"/>
          </a:xfrm>
          <a:prstGeom prst="rect">
            <a:avLst/>
          </a:prstGeom>
        </p:spPr>
      </p:pic>
      <p:pic>
        <p:nvPicPr>
          <p:cNvPr id="5" name="Picture 4">
            <a:extLst>
              <a:ext uri="{FF2B5EF4-FFF2-40B4-BE49-F238E27FC236}">
                <a16:creationId xmlns:a16="http://schemas.microsoft.com/office/drawing/2014/main" id="{6A4AD16D-E2C3-ED91-3F67-4F42B5820C52}"/>
              </a:ext>
            </a:extLst>
          </p:cNvPr>
          <p:cNvPicPr>
            <a:picLocks noChangeAspect="1"/>
          </p:cNvPicPr>
          <p:nvPr/>
        </p:nvPicPr>
        <p:blipFill>
          <a:blip r:embed="rId4"/>
          <a:stretch>
            <a:fillRect/>
          </a:stretch>
        </p:blipFill>
        <p:spPr>
          <a:xfrm>
            <a:off x="6096000" y="1342233"/>
            <a:ext cx="6087310" cy="5472818"/>
          </a:xfrm>
          <a:prstGeom prst="rect">
            <a:avLst/>
          </a:prstGeom>
        </p:spPr>
      </p:pic>
      <p:pic>
        <p:nvPicPr>
          <p:cNvPr id="6" name="Picture 5">
            <a:extLst>
              <a:ext uri="{FF2B5EF4-FFF2-40B4-BE49-F238E27FC236}">
                <a16:creationId xmlns:a16="http://schemas.microsoft.com/office/drawing/2014/main" id="{87F40C43-C40C-2259-346A-B6633D50AC0B}"/>
              </a:ext>
            </a:extLst>
          </p:cNvPr>
          <p:cNvPicPr>
            <a:picLocks noChangeAspect="1"/>
          </p:cNvPicPr>
          <p:nvPr/>
        </p:nvPicPr>
        <p:blipFill>
          <a:blip r:embed="rId5"/>
          <a:stretch>
            <a:fillRect/>
          </a:stretch>
        </p:blipFill>
        <p:spPr>
          <a:xfrm>
            <a:off x="277084" y="4862253"/>
            <a:ext cx="3190016" cy="1952798"/>
          </a:xfrm>
          <a:prstGeom prst="rect">
            <a:avLst/>
          </a:prstGeom>
        </p:spPr>
      </p:pic>
    </p:spTree>
    <p:extLst>
      <p:ext uri="{BB962C8B-B14F-4D97-AF65-F5344CB8AC3E}">
        <p14:creationId xmlns:p14="http://schemas.microsoft.com/office/powerpoint/2010/main" val="1332841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2011</Words>
  <Application>Microsoft Macintosh PowerPoint</Application>
  <PresentationFormat>Widescreen</PresentationFormat>
  <Paragraphs>142</Paragraphs>
  <Slides>15</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vt:lpstr>
      <vt:lpstr>Office Theme</vt:lpstr>
      <vt:lpstr>PowerPoint Presentation</vt:lpstr>
      <vt:lpstr>PowerPoint Presentation</vt:lpstr>
      <vt:lpstr>PowerPoint Presentation</vt:lpstr>
      <vt:lpstr>Diagnosis</vt:lpstr>
      <vt:lpstr>Screening: SSc, PoPH prior to transplant.  Not in PE</vt:lpstr>
      <vt:lpstr>Risk stratification and Monitoring</vt:lpstr>
      <vt:lpstr>PowerPoint Presentation</vt:lpstr>
      <vt:lpstr>PAH medications</vt:lpstr>
      <vt:lpstr>ICU Management, Transplan t</vt:lpstr>
      <vt:lpstr>Congenital Heart disease</vt:lpstr>
      <vt:lpstr>Group 2=  IpcPH: PVR&lt;2WU, CpcPH: PVR&gt;2WU  </vt:lpstr>
      <vt:lpstr>Group 3: Severe (PVR &gt;5 WU), non-severe PH (PVR ≤5 WU)</vt:lpstr>
      <vt:lpstr>CTEPD (+/- PH)</vt:lpstr>
      <vt:lpstr>CTEPD (+/- PH)</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ESC/ERS Guidelines for Dx and Tx of PH</dc:title>
  <dc:creator>BRIAN LOCKE</dc:creator>
  <cp:lastModifiedBy>BRIAN LOCKE</cp:lastModifiedBy>
  <cp:revision>5</cp:revision>
  <dcterms:created xsi:type="dcterms:W3CDTF">2022-08-27T01:39:31Z</dcterms:created>
  <dcterms:modified xsi:type="dcterms:W3CDTF">2022-09-01T20:48:20Z</dcterms:modified>
</cp:coreProperties>
</file>